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  <p:sldMasterId id="2147483780" r:id="rId2"/>
  </p:sldMasterIdLst>
  <p:sldIdLst>
    <p:sldId id="256" r:id="rId3"/>
    <p:sldId id="257" r:id="rId4"/>
    <p:sldId id="258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59" r:id="rId13"/>
    <p:sldId id="260" r:id="rId14"/>
    <p:sldId id="261" r:id="rId15"/>
    <p:sldId id="263" r:id="rId16"/>
    <p:sldId id="264" r:id="rId17"/>
    <p:sldId id="262" r:id="rId18"/>
    <p:sldId id="269" r:id="rId19"/>
    <p:sldId id="270" r:id="rId20"/>
    <p:sldId id="271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72" r:id="rId31"/>
    <p:sldId id="273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jpeg>
</file>

<file path=ppt/media/image23.png>
</file>

<file path=ppt/media/image24.png>
</file>

<file path=ppt/media/image25.png>
</file>

<file path=ppt/media/image26.png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4.png>
</file>

<file path=ppt/media/image5.jpeg>
</file>

<file path=ppt/media/image6.tiff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80905" y="1267731"/>
            <a:ext cx="7182197" cy="4307949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085851" y="1411617"/>
            <a:ext cx="6972300" cy="4034769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3851910" y="1267731"/>
            <a:ext cx="144018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3937635" y="1267733"/>
            <a:ext cx="126873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1281" y="2091263"/>
            <a:ext cx="6801440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1575" y="4682064"/>
            <a:ext cx="680313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3989070" y="1341256"/>
            <a:ext cx="116586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090424" y="5211060"/>
            <a:ext cx="442912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6455193" y="5212080"/>
            <a:ext cx="158391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3700" y="762000"/>
            <a:ext cx="1771650" cy="5257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762000"/>
            <a:ext cx="6057900" cy="5257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51639-B2D6-4652-B8C3-1B4C224A7BAF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159143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123629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61B7-6B89-48AB-966F-622E2788EECC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578353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86326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93656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607004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111641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13014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34A90-EB03-42F3-8859-2C2B2724C058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51394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098679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04189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980905" y="1267731"/>
            <a:ext cx="7182197" cy="4307949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085850" y="1411617"/>
            <a:ext cx="6972300" cy="4034769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3851910" y="1267731"/>
            <a:ext cx="144018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3937635" y="1267733"/>
            <a:ext cx="126873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2717" y="2094309"/>
            <a:ext cx="6803136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2718" y="4682061"/>
            <a:ext cx="6803136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991356" y="1344501"/>
            <a:ext cx="116586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0165" y="5211060"/>
            <a:ext cx="4430268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3378" y="5211060"/>
            <a:ext cx="1584198" cy="228600"/>
          </a:xfrm>
        </p:spPr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0100" y="2103120"/>
            <a:ext cx="356616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7740" y="2103120"/>
            <a:ext cx="356616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2386" y="2074335"/>
            <a:ext cx="356616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2386" y="2755899"/>
            <a:ext cx="356616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80026" y="2074335"/>
            <a:ext cx="356616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80026" y="2756581"/>
            <a:ext cx="356616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84147" y="237744"/>
            <a:ext cx="6398514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6765290" y="237744"/>
            <a:ext cx="219456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2302" y="607392"/>
            <a:ext cx="1823085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50" y="609600"/>
            <a:ext cx="58293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72302" y="2286000"/>
            <a:ext cx="1823085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7795258" y="6223003"/>
            <a:ext cx="109728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868160" y="374904"/>
            <a:ext cx="198882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6765290" y="237744"/>
            <a:ext cx="219456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2300" y="603504"/>
            <a:ext cx="1824228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449" y="237744"/>
            <a:ext cx="6398514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72300" y="2286000"/>
            <a:ext cx="1824228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97546" y="6227064"/>
            <a:ext cx="109728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868160" y="374904"/>
            <a:ext cx="198882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6022" y="237744"/>
            <a:ext cx="8791956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0100" y="642595"/>
            <a:ext cx="75438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0100" y="2103120"/>
            <a:ext cx="75438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5740" y="6307672"/>
            <a:ext cx="20574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17470" y="6307672"/>
            <a:ext cx="390906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52410" y="6307672"/>
            <a:ext cx="10972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6632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9.tiff"/><Relationship Id="rId4" Type="http://schemas.openxmlformats.org/officeDocument/2006/relationships/image" Target="../media/image28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2.tiff"/><Relationship Id="rId4" Type="http://schemas.openxmlformats.org/officeDocument/2006/relationships/image" Target="../media/image3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SISTEM PEREDARAN DARAH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SISTEM CARDIOVASCULAR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6751"/>
          <a:stretch/>
        </p:blipFill>
        <p:spPr>
          <a:xfrm>
            <a:off x="1273886" y="1534129"/>
            <a:ext cx="1452559" cy="14586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0274" r="18971"/>
          <a:stretch/>
        </p:blipFill>
        <p:spPr>
          <a:xfrm>
            <a:off x="6440757" y="3709576"/>
            <a:ext cx="1533954" cy="16724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xmlns="" val="1442073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018" y="290415"/>
            <a:ext cx="3211105" cy="25688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9300" y="3009900"/>
            <a:ext cx="2552700" cy="825500"/>
          </a:xfrm>
          <a:prstGeom prst="rect">
            <a:avLst/>
          </a:prstGeom>
        </p:spPr>
      </p:pic>
      <p:pic>
        <p:nvPicPr>
          <p:cNvPr id="8" name="Picture 7" descr="coronari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974023" y="3009900"/>
            <a:ext cx="6694154" cy="351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99502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Fungsi</a:t>
            </a:r>
            <a:r>
              <a:rPr lang="en-US" b="1" dirty="0" smtClean="0"/>
              <a:t> </a:t>
            </a:r>
            <a:r>
              <a:rPr lang="en-US" b="1" dirty="0" err="1" smtClean="0"/>
              <a:t>Jantung</a:t>
            </a:r>
            <a:r>
              <a:rPr lang="en-US" b="1" dirty="0" smtClean="0"/>
              <a:t>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dirty="0" err="1" smtClean="0"/>
              <a:t>Jantung</a:t>
            </a:r>
            <a:r>
              <a:rPr lang="en-US" dirty="0" smtClean="0"/>
              <a:t>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salah</a:t>
            </a:r>
            <a:r>
              <a:rPr lang="en-US" dirty="0" smtClean="0"/>
              <a:t> </a:t>
            </a:r>
            <a:r>
              <a:rPr lang="en-US" dirty="0" err="1" smtClean="0"/>
              <a:t>satu</a:t>
            </a:r>
            <a:r>
              <a:rPr lang="en-US" dirty="0" smtClean="0"/>
              <a:t> organ </a:t>
            </a:r>
            <a:r>
              <a:rPr lang="en-US" dirty="0" err="1" smtClean="0"/>
              <a:t>utama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peredaran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. </a:t>
            </a:r>
            <a:r>
              <a:rPr lang="en-US" dirty="0" err="1" smtClean="0"/>
              <a:t>Oleh</a:t>
            </a:r>
            <a:r>
              <a:rPr lang="en-US" dirty="0" smtClean="0"/>
              <a:t> </a:t>
            </a:r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itu</a:t>
            </a:r>
            <a:r>
              <a:rPr lang="en-US" dirty="0" smtClean="0"/>
              <a:t>, </a:t>
            </a:r>
            <a:r>
              <a:rPr lang="en-US" dirty="0" err="1" smtClean="0"/>
              <a:t>jantung</a:t>
            </a:r>
            <a:r>
              <a:rPr lang="en-US" dirty="0" smtClean="0"/>
              <a:t> </a:t>
            </a:r>
            <a:r>
              <a:rPr lang="en-US" dirty="0" err="1" smtClean="0"/>
              <a:t>memiliki</a:t>
            </a:r>
            <a:r>
              <a:rPr lang="en-US" dirty="0" smtClean="0"/>
              <a:t> </a:t>
            </a:r>
            <a:r>
              <a:rPr lang="en-US" dirty="0" err="1" smtClean="0"/>
              <a:t>berbagai</a:t>
            </a:r>
            <a:r>
              <a:rPr lang="en-US" dirty="0" smtClean="0"/>
              <a:t> </a:t>
            </a:r>
            <a:r>
              <a:rPr lang="en-US" dirty="0" err="1" smtClean="0"/>
              <a:t>macam</a:t>
            </a:r>
            <a:r>
              <a:rPr lang="en-US" dirty="0" smtClean="0"/>
              <a:t> </a:t>
            </a:r>
            <a:r>
              <a:rPr lang="en-US" dirty="0" err="1" smtClean="0"/>
              <a:t>fungsi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umum</a:t>
            </a:r>
            <a:r>
              <a:rPr lang="en-US" dirty="0" smtClean="0"/>
              <a:t> </a:t>
            </a:r>
            <a:r>
              <a:rPr lang="en-US" dirty="0" err="1" smtClean="0"/>
              <a:t>yaitu</a:t>
            </a:r>
            <a:r>
              <a:rPr lang="en-US" dirty="0" smtClean="0"/>
              <a:t> : </a:t>
            </a:r>
          </a:p>
          <a:p>
            <a:pPr marL="1440180" lvl="4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900" dirty="0" err="1" smtClean="0"/>
              <a:t>Memompa</a:t>
            </a:r>
            <a:r>
              <a:rPr lang="en-US" sz="1900" dirty="0" smtClean="0"/>
              <a:t> </a:t>
            </a:r>
            <a:r>
              <a:rPr lang="en-US" sz="1900" dirty="0" err="1" smtClean="0"/>
              <a:t>darah</a:t>
            </a:r>
            <a:r>
              <a:rPr lang="en-US" sz="1900" dirty="0" smtClean="0"/>
              <a:t> </a:t>
            </a:r>
            <a:r>
              <a:rPr lang="en-US" sz="1900" dirty="0" err="1" smtClean="0"/>
              <a:t>ke</a:t>
            </a:r>
            <a:r>
              <a:rPr lang="en-US" sz="1900" dirty="0" smtClean="0"/>
              <a:t> </a:t>
            </a:r>
            <a:r>
              <a:rPr lang="en-US" sz="1900" dirty="0" err="1" smtClean="0"/>
              <a:t>seluruh</a:t>
            </a:r>
            <a:r>
              <a:rPr lang="en-US" sz="1900" dirty="0" smtClean="0"/>
              <a:t> </a:t>
            </a:r>
            <a:r>
              <a:rPr lang="en-US" sz="1900" dirty="0" err="1" smtClean="0"/>
              <a:t>tubuh</a:t>
            </a:r>
            <a:endParaRPr lang="en-US" sz="1900" dirty="0" smtClean="0"/>
          </a:p>
          <a:p>
            <a:pPr marL="1440180" lvl="4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900" dirty="0" err="1" smtClean="0"/>
              <a:t>Menerima</a:t>
            </a:r>
            <a:r>
              <a:rPr lang="en-US" sz="1900" dirty="0" smtClean="0"/>
              <a:t> </a:t>
            </a:r>
            <a:r>
              <a:rPr lang="en-US" sz="1900" dirty="0" err="1" smtClean="0"/>
              <a:t>darah</a:t>
            </a:r>
            <a:r>
              <a:rPr lang="en-US" sz="1900" dirty="0" smtClean="0"/>
              <a:t> </a:t>
            </a:r>
            <a:r>
              <a:rPr lang="en-US" sz="1900" dirty="0" err="1" smtClean="0"/>
              <a:t>dari</a:t>
            </a:r>
            <a:r>
              <a:rPr lang="en-US" sz="1900" dirty="0" smtClean="0"/>
              <a:t> </a:t>
            </a:r>
            <a:r>
              <a:rPr lang="en-US" sz="1900" dirty="0" err="1" smtClean="0"/>
              <a:t>seluruh</a:t>
            </a:r>
            <a:r>
              <a:rPr lang="en-US" sz="1900" dirty="0" smtClean="0"/>
              <a:t> </a:t>
            </a:r>
            <a:r>
              <a:rPr lang="en-US" sz="1900" dirty="0" err="1" smtClean="0"/>
              <a:t>tubuh</a:t>
            </a:r>
            <a:endParaRPr lang="en-US" sz="1900" dirty="0" smtClean="0"/>
          </a:p>
          <a:p>
            <a:pPr marL="1440180" lvl="4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900" dirty="0" err="1" smtClean="0"/>
              <a:t>Sebagai</a:t>
            </a:r>
            <a:r>
              <a:rPr lang="en-US" sz="1900" dirty="0" smtClean="0"/>
              <a:t> </a:t>
            </a:r>
            <a:r>
              <a:rPr lang="en-US" sz="1900" dirty="0" err="1" smtClean="0"/>
              <a:t>alat</a:t>
            </a:r>
            <a:r>
              <a:rPr lang="en-US" sz="1900" dirty="0" smtClean="0"/>
              <a:t> </a:t>
            </a:r>
            <a:r>
              <a:rPr lang="en-US" sz="1900" dirty="0" err="1" smtClean="0"/>
              <a:t>transportasi</a:t>
            </a:r>
            <a:r>
              <a:rPr lang="en-US" sz="1900" dirty="0" smtClean="0"/>
              <a:t> </a:t>
            </a:r>
            <a:r>
              <a:rPr lang="en-US" sz="1900" dirty="0" err="1" smtClean="0"/>
              <a:t>dalam</a:t>
            </a:r>
            <a:r>
              <a:rPr lang="en-US" sz="1900" dirty="0" smtClean="0"/>
              <a:t> </a:t>
            </a:r>
            <a:r>
              <a:rPr lang="en-US" sz="1900" dirty="0" err="1" smtClean="0"/>
              <a:t>tubuh</a:t>
            </a:r>
            <a:r>
              <a:rPr lang="en-US" sz="1900" dirty="0" smtClean="0"/>
              <a:t>, </a:t>
            </a:r>
            <a:r>
              <a:rPr lang="en-US" sz="1900" dirty="0" err="1" smtClean="0"/>
              <a:t>darah</a:t>
            </a:r>
            <a:r>
              <a:rPr lang="en-US" sz="1900" dirty="0" smtClean="0"/>
              <a:t> </a:t>
            </a:r>
            <a:r>
              <a:rPr lang="en-US" sz="1900" dirty="0" err="1" smtClean="0"/>
              <a:t>bertugas</a:t>
            </a:r>
            <a:r>
              <a:rPr lang="en-US" sz="1900" dirty="0" smtClean="0"/>
              <a:t> </a:t>
            </a:r>
            <a:r>
              <a:rPr lang="en-US" sz="1900" dirty="0" err="1" smtClean="0"/>
              <a:t>untuk</a:t>
            </a:r>
            <a:r>
              <a:rPr lang="en-US" sz="1900" dirty="0" smtClean="0"/>
              <a:t> </a:t>
            </a:r>
            <a:r>
              <a:rPr lang="en-US" sz="1900" dirty="0" err="1" smtClean="0"/>
              <a:t>membawa</a:t>
            </a:r>
            <a:r>
              <a:rPr lang="en-US" sz="1900" dirty="0" smtClean="0"/>
              <a:t> </a:t>
            </a:r>
            <a:r>
              <a:rPr lang="en-US" sz="1900" dirty="0" err="1" smtClean="0"/>
              <a:t>nutrisi</a:t>
            </a:r>
            <a:r>
              <a:rPr lang="en-US" sz="1900" dirty="0" smtClean="0"/>
              <a:t> </a:t>
            </a:r>
            <a:r>
              <a:rPr lang="en-US" sz="1900" dirty="0" err="1" smtClean="0"/>
              <a:t>dan</a:t>
            </a:r>
            <a:r>
              <a:rPr lang="en-US" sz="1900" dirty="0" smtClean="0"/>
              <a:t> </a:t>
            </a:r>
            <a:r>
              <a:rPr lang="en-US" sz="1900" dirty="0" err="1" smtClean="0"/>
              <a:t>oksigen</a:t>
            </a:r>
            <a:r>
              <a:rPr lang="en-US" sz="1900" dirty="0" smtClean="0"/>
              <a:t> yang </a:t>
            </a:r>
            <a:r>
              <a:rPr lang="en-US" sz="1900" dirty="0" err="1" smtClean="0"/>
              <a:t>dibutuhkan</a:t>
            </a:r>
            <a:r>
              <a:rPr lang="en-US" sz="1900" dirty="0" smtClean="0"/>
              <a:t> </a:t>
            </a:r>
            <a:r>
              <a:rPr lang="en-US" sz="1900" dirty="0" err="1" smtClean="0"/>
              <a:t>oleh</a:t>
            </a:r>
            <a:r>
              <a:rPr lang="en-US" sz="1900" dirty="0" smtClean="0"/>
              <a:t> organ-organ </a:t>
            </a:r>
            <a:r>
              <a:rPr lang="en-US" sz="1900" dirty="0" err="1" smtClean="0"/>
              <a:t>tubuh</a:t>
            </a:r>
            <a:r>
              <a:rPr lang="en-US" sz="1900" dirty="0" smtClean="0"/>
              <a:t>. </a:t>
            </a:r>
          </a:p>
          <a:p>
            <a:pPr marL="1440180" lvl="4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900" dirty="0" err="1" smtClean="0"/>
              <a:t>Mengangkut</a:t>
            </a:r>
            <a:r>
              <a:rPr lang="en-US" sz="1900" dirty="0" smtClean="0"/>
              <a:t> </a:t>
            </a:r>
            <a:r>
              <a:rPr lang="en-US" sz="1900" dirty="0" err="1" smtClean="0"/>
              <a:t>zat</a:t>
            </a:r>
            <a:r>
              <a:rPr lang="en-US" sz="1900" dirty="0" smtClean="0"/>
              <a:t> </a:t>
            </a:r>
            <a:r>
              <a:rPr lang="mr-IN" sz="1900" dirty="0" smtClean="0"/>
              <a:t>–</a:t>
            </a:r>
            <a:r>
              <a:rPr lang="en-US" sz="1900" dirty="0" smtClean="0"/>
              <a:t> </a:t>
            </a:r>
            <a:r>
              <a:rPr lang="en-US" sz="1900" dirty="0" err="1" smtClean="0"/>
              <a:t>zat</a:t>
            </a:r>
            <a:r>
              <a:rPr lang="en-US" sz="1900" dirty="0" smtClean="0"/>
              <a:t> </a:t>
            </a:r>
            <a:r>
              <a:rPr lang="en-US" sz="1900" dirty="0" err="1" smtClean="0"/>
              <a:t>sisa</a:t>
            </a:r>
            <a:r>
              <a:rPr lang="en-US" sz="1900" dirty="0" smtClean="0"/>
              <a:t> </a:t>
            </a:r>
            <a:r>
              <a:rPr lang="en-US" sz="1900" dirty="0" err="1" smtClean="0"/>
              <a:t>sebagai</a:t>
            </a:r>
            <a:r>
              <a:rPr lang="en-US" sz="1900" dirty="0" smtClean="0"/>
              <a:t> </a:t>
            </a:r>
            <a:r>
              <a:rPr lang="en-US" sz="1900" dirty="0" err="1" smtClean="0"/>
              <a:t>limbah</a:t>
            </a:r>
            <a:r>
              <a:rPr lang="en-US" sz="1900" dirty="0" smtClean="0"/>
              <a:t> </a:t>
            </a:r>
            <a:r>
              <a:rPr lang="en-US" sz="1900" dirty="0" err="1" smtClean="0"/>
              <a:t>dari</a:t>
            </a:r>
            <a:r>
              <a:rPr lang="en-US" sz="1900" dirty="0" smtClean="0"/>
              <a:t> </a:t>
            </a:r>
            <a:r>
              <a:rPr lang="en-US" sz="1900" dirty="0" err="1" smtClean="0"/>
              <a:t>sisa</a:t>
            </a:r>
            <a:r>
              <a:rPr lang="en-US" sz="1900" dirty="0" smtClean="0"/>
              <a:t> </a:t>
            </a:r>
            <a:r>
              <a:rPr lang="en-US" sz="1900" dirty="0" err="1" smtClean="0"/>
              <a:t>metabolisme</a:t>
            </a:r>
            <a:r>
              <a:rPr lang="en-US" sz="1900" dirty="0" smtClean="0"/>
              <a:t> </a:t>
            </a:r>
            <a:r>
              <a:rPr lang="en-US" sz="1900" dirty="0" err="1" smtClean="0"/>
              <a:t>berupa</a:t>
            </a:r>
            <a:r>
              <a:rPr lang="en-US" sz="1900" dirty="0" smtClean="0"/>
              <a:t> gas </a:t>
            </a:r>
            <a:r>
              <a:rPr lang="en-US" sz="1900" dirty="0" err="1" smtClean="0"/>
              <a:t>karbon</a:t>
            </a:r>
            <a:r>
              <a:rPr lang="en-US" sz="1900" dirty="0" smtClean="0"/>
              <a:t> </a:t>
            </a:r>
            <a:r>
              <a:rPr lang="en-US" sz="1900" dirty="0" err="1" smtClean="0"/>
              <a:t>dioksida</a:t>
            </a:r>
            <a:r>
              <a:rPr lang="en-US" sz="1900" dirty="0" smtClean="0"/>
              <a:t>, </a:t>
            </a:r>
            <a:r>
              <a:rPr lang="en-US" sz="1900" dirty="0" err="1" smtClean="0"/>
              <a:t>dsb</a:t>
            </a:r>
            <a:r>
              <a:rPr lang="en-US" sz="1900" dirty="0" smtClean="0"/>
              <a:t> </a:t>
            </a:r>
          </a:p>
          <a:p>
            <a:pPr marL="1097280" lvl="4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071" y="100752"/>
            <a:ext cx="1895990" cy="16745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46381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Darah</a:t>
            </a:r>
            <a:r>
              <a:rPr lang="en-US" b="1" dirty="0" smtClean="0"/>
              <a:t>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cairan</a:t>
            </a:r>
            <a:r>
              <a:rPr lang="en-US" dirty="0" smtClean="0"/>
              <a:t> yang </a:t>
            </a:r>
            <a:r>
              <a:rPr lang="en-US" dirty="0" err="1" smtClean="0"/>
              <a:t>terdapat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pembuluh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. </a:t>
            </a:r>
          </a:p>
          <a:p>
            <a:pPr algn="just">
              <a:lnSpc>
                <a:spcPct val="150000"/>
              </a:lnSpc>
            </a:pP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 err="1" smtClean="0"/>
              <a:t>terdiri</a:t>
            </a:r>
            <a:r>
              <a:rPr lang="en-US" dirty="0" smtClean="0"/>
              <a:t> </a:t>
            </a:r>
            <a:r>
              <a:rPr lang="en-US" dirty="0" err="1" smtClean="0"/>
              <a:t>atas</a:t>
            </a:r>
            <a:r>
              <a:rPr lang="en-US" dirty="0" smtClean="0"/>
              <a:t> </a:t>
            </a:r>
            <a:r>
              <a:rPr lang="en-US" dirty="0" err="1" smtClean="0"/>
              <a:t>sel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plasma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</a:p>
          <a:p>
            <a:pPr algn="just">
              <a:lnSpc>
                <a:spcPct val="150000"/>
              </a:lnSpc>
            </a:pPr>
            <a:r>
              <a:rPr lang="en-US" dirty="0" err="1" smtClean="0"/>
              <a:t>Fungsi</a:t>
            </a:r>
            <a:r>
              <a:rPr lang="en-US" dirty="0" smtClean="0"/>
              <a:t>  : </a:t>
            </a:r>
          </a:p>
          <a:p>
            <a:pPr marL="891540" lvl="2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 err="1" smtClean="0"/>
              <a:t>Mengirimkan</a:t>
            </a:r>
            <a:r>
              <a:rPr lang="en-US" sz="1800" dirty="0" smtClean="0"/>
              <a:t> </a:t>
            </a:r>
            <a:r>
              <a:rPr lang="en-US" sz="1800" dirty="0" err="1" smtClean="0"/>
              <a:t>oksigen</a:t>
            </a:r>
            <a:endParaRPr lang="en-US" sz="1800" dirty="0"/>
          </a:p>
          <a:p>
            <a:pPr marL="891540" lvl="2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 err="1" smtClean="0"/>
              <a:t>Mengangkut</a:t>
            </a:r>
            <a:r>
              <a:rPr lang="en-US" sz="1800" dirty="0" smtClean="0"/>
              <a:t> </a:t>
            </a:r>
            <a:r>
              <a:rPr lang="en-US" sz="1800" dirty="0" err="1" smtClean="0"/>
              <a:t>bahan-bahan</a:t>
            </a:r>
            <a:r>
              <a:rPr lang="en-US" sz="1800" dirty="0" smtClean="0"/>
              <a:t> </a:t>
            </a:r>
            <a:r>
              <a:rPr lang="en-US" sz="1800" dirty="0" err="1" smtClean="0"/>
              <a:t>hasil</a:t>
            </a:r>
            <a:r>
              <a:rPr lang="en-US" sz="1800" dirty="0" smtClean="0"/>
              <a:t> </a:t>
            </a:r>
            <a:r>
              <a:rPr lang="en-US" sz="1800" dirty="0" err="1" smtClean="0"/>
              <a:t>metabolisme</a:t>
            </a:r>
            <a:r>
              <a:rPr lang="en-US" sz="1800" dirty="0" smtClean="0"/>
              <a:t> </a:t>
            </a:r>
            <a:r>
              <a:rPr lang="en-US" sz="1800" dirty="0" err="1" smtClean="0"/>
              <a:t>dan</a:t>
            </a:r>
            <a:r>
              <a:rPr lang="en-US" sz="1800" dirty="0" smtClean="0"/>
              <a:t> </a:t>
            </a:r>
            <a:r>
              <a:rPr lang="en-US" sz="1800" dirty="0" err="1" smtClean="0"/>
              <a:t>sisa</a:t>
            </a:r>
            <a:r>
              <a:rPr lang="en-US" sz="1800" dirty="0" smtClean="0"/>
              <a:t> </a:t>
            </a:r>
            <a:r>
              <a:rPr lang="en-US" sz="1800" dirty="0" err="1" smtClean="0"/>
              <a:t>hasil</a:t>
            </a:r>
            <a:r>
              <a:rPr lang="en-US" sz="1800" dirty="0" smtClean="0"/>
              <a:t> </a:t>
            </a:r>
            <a:r>
              <a:rPr lang="en-US" sz="1800" dirty="0" err="1" smtClean="0"/>
              <a:t>dari</a:t>
            </a:r>
            <a:r>
              <a:rPr lang="en-US" sz="1800" dirty="0" smtClean="0"/>
              <a:t> </a:t>
            </a:r>
            <a:r>
              <a:rPr lang="en-US" sz="1800" dirty="0" err="1" smtClean="0"/>
              <a:t>metabolisme</a:t>
            </a:r>
            <a:r>
              <a:rPr lang="en-US" sz="1800" dirty="0" smtClean="0"/>
              <a:t> </a:t>
            </a:r>
          </a:p>
          <a:p>
            <a:pPr marL="891540" lvl="2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dirty="0" err="1" smtClean="0"/>
              <a:t>Sebagai</a:t>
            </a:r>
            <a:r>
              <a:rPr lang="en-US" sz="1800" dirty="0" smtClean="0"/>
              <a:t> </a:t>
            </a:r>
            <a:r>
              <a:rPr lang="en-US" sz="1800" dirty="0" err="1" smtClean="0"/>
              <a:t>pertahanan</a:t>
            </a:r>
            <a:r>
              <a:rPr lang="en-US" sz="1800" dirty="0" smtClean="0"/>
              <a:t> </a:t>
            </a:r>
            <a:r>
              <a:rPr lang="en-US" sz="1800" dirty="0" err="1" smtClean="0"/>
              <a:t>tubuuh</a:t>
            </a:r>
            <a:r>
              <a:rPr lang="en-US" sz="1800" dirty="0" smtClean="0"/>
              <a:t> </a:t>
            </a:r>
            <a:r>
              <a:rPr lang="en-US" sz="1800" dirty="0" err="1" smtClean="0"/>
              <a:t>terhadap</a:t>
            </a:r>
            <a:r>
              <a:rPr lang="en-US" sz="1800" dirty="0" smtClean="0"/>
              <a:t> virus </a:t>
            </a:r>
            <a:r>
              <a:rPr lang="en-US" sz="1800" dirty="0" err="1" smtClean="0"/>
              <a:t>maupun</a:t>
            </a:r>
            <a:r>
              <a:rPr lang="en-US" sz="1800" dirty="0" smtClean="0"/>
              <a:t> </a:t>
            </a:r>
            <a:r>
              <a:rPr lang="en-US" sz="1800" dirty="0" err="1" smtClean="0"/>
              <a:t>bakteri</a:t>
            </a:r>
            <a:r>
              <a:rPr lang="en-US" sz="1800" dirty="0" smtClean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32183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582" y="428628"/>
            <a:ext cx="4461272" cy="594836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59288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Jenis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jenis</a:t>
            </a:r>
            <a:r>
              <a:rPr lang="en-US" dirty="0" smtClean="0"/>
              <a:t> </a:t>
            </a:r>
            <a:r>
              <a:rPr lang="en-US" dirty="0" err="1" smtClean="0"/>
              <a:t>sel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342900" indent="-342900" algn="just">
              <a:buAutoNum type="arabicPeriod"/>
            </a:pPr>
            <a:r>
              <a:rPr lang="en-US" b="1" dirty="0" err="1" smtClean="0"/>
              <a:t>Eritrosit</a:t>
            </a:r>
            <a:r>
              <a:rPr lang="en-US" b="1" dirty="0" smtClean="0"/>
              <a:t> (</a:t>
            </a:r>
            <a:r>
              <a:rPr lang="en-US" b="1" dirty="0" err="1" smtClean="0"/>
              <a:t>Sel</a:t>
            </a:r>
            <a:r>
              <a:rPr lang="en-US" b="1" dirty="0" smtClean="0"/>
              <a:t> </a:t>
            </a:r>
            <a:r>
              <a:rPr lang="en-US" b="1" dirty="0" err="1" smtClean="0"/>
              <a:t>darah</a:t>
            </a:r>
            <a:r>
              <a:rPr lang="en-US" b="1" dirty="0" smtClean="0"/>
              <a:t> </a:t>
            </a:r>
            <a:r>
              <a:rPr lang="en-US" b="1" dirty="0" err="1" smtClean="0"/>
              <a:t>merah</a:t>
            </a:r>
            <a:r>
              <a:rPr lang="en-US" b="1" dirty="0" smtClean="0"/>
              <a:t>) </a:t>
            </a: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err="1" smtClean="0"/>
              <a:t>Berjumlah</a:t>
            </a:r>
            <a:r>
              <a:rPr lang="en-US" dirty="0" smtClean="0"/>
              <a:t> </a:t>
            </a:r>
            <a:r>
              <a:rPr lang="en-US" dirty="0" err="1" smtClean="0"/>
              <a:t>sekitar</a:t>
            </a:r>
            <a:r>
              <a:rPr lang="en-US" dirty="0" smtClean="0"/>
              <a:t> 99%. </a:t>
            </a:r>
            <a:r>
              <a:rPr lang="en-US" dirty="0" err="1" smtClean="0"/>
              <a:t>Eritrosit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memiliki</a:t>
            </a:r>
            <a:r>
              <a:rPr lang="en-US" dirty="0" smtClean="0"/>
              <a:t> </a:t>
            </a:r>
            <a:r>
              <a:rPr lang="en-US" dirty="0" err="1" smtClean="0"/>
              <a:t>inti</a:t>
            </a:r>
            <a:r>
              <a:rPr lang="en-US" dirty="0" smtClean="0"/>
              <a:t> sel. </a:t>
            </a:r>
            <a:r>
              <a:rPr lang="en-US" dirty="0" err="1" smtClean="0"/>
              <a:t>Eritrosit</a:t>
            </a:r>
            <a:r>
              <a:rPr lang="en-US" dirty="0" smtClean="0"/>
              <a:t> </a:t>
            </a:r>
            <a:r>
              <a:rPr lang="en-US" dirty="0" err="1" smtClean="0"/>
              <a:t>mengandung</a:t>
            </a:r>
            <a:r>
              <a:rPr lang="en-US" dirty="0" smtClean="0"/>
              <a:t> 	hemoglobin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mengedarkan</a:t>
            </a:r>
            <a:r>
              <a:rPr lang="en-US" dirty="0" smtClean="0"/>
              <a:t> </a:t>
            </a:r>
            <a:r>
              <a:rPr lang="en-US" dirty="0" err="1" smtClean="0"/>
              <a:t>oksigen</a:t>
            </a:r>
            <a:r>
              <a:rPr lang="en-US" dirty="0" smtClean="0"/>
              <a:t>. </a:t>
            </a:r>
            <a:r>
              <a:rPr lang="en-US" dirty="0" err="1" smtClean="0"/>
              <a:t>Eritrosit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sangat</a:t>
            </a:r>
            <a:r>
              <a:rPr lang="en-US" dirty="0" smtClean="0"/>
              <a:t> </a:t>
            </a:r>
            <a:r>
              <a:rPr lang="en-US" dirty="0" err="1" smtClean="0"/>
              <a:t>berperan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	</a:t>
            </a:r>
            <a:r>
              <a:rPr lang="en-US" dirty="0" err="1" smtClean="0"/>
              <a:t>penentuan</a:t>
            </a:r>
            <a:r>
              <a:rPr lang="en-US" dirty="0" smtClean="0"/>
              <a:t> </a:t>
            </a:r>
            <a:r>
              <a:rPr lang="en-US" dirty="0" err="1" smtClean="0"/>
              <a:t>golongan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. </a:t>
            </a:r>
            <a:endParaRPr lang="en-US" i="1" dirty="0" smtClean="0"/>
          </a:p>
          <a:p>
            <a:pPr marL="0" indent="0" algn="just">
              <a:buNone/>
            </a:pPr>
            <a:r>
              <a:rPr lang="en-US" b="1" dirty="0" smtClean="0"/>
              <a:t>2. </a:t>
            </a:r>
            <a:r>
              <a:rPr lang="en-US" b="1" dirty="0" err="1" smtClean="0"/>
              <a:t>Keping</a:t>
            </a:r>
            <a:r>
              <a:rPr lang="en-US" b="1" dirty="0" smtClean="0"/>
              <a:t> </a:t>
            </a:r>
            <a:r>
              <a:rPr lang="en-US" b="1" dirty="0" err="1" smtClean="0"/>
              <a:t>darah</a:t>
            </a:r>
            <a:r>
              <a:rPr lang="en-US" b="1" dirty="0" smtClean="0"/>
              <a:t> (</a:t>
            </a:r>
            <a:r>
              <a:rPr lang="en-US" b="1" dirty="0" err="1" smtClean="0"/>
              <a:t>trombosit</a:t>
            </a:r>
            <a:r>
              <a:rPr lang="en-US" b="1" dirty="0" smtClean="0"/>
              <a:t>) </a:t>
            </a:r>
          </a:p>
          <a:p>
            <a:pPr marL="0" indent="0" algn="just">
              <a:buNone/>
            </a:pPr>
            <a:r>
              <a:rPr lang="en-US" b="1" dirty="0"/>
              <a:t>	</a:t>
            </a:r>
            <a:r>
              <a:rPr lang="en-US" dirty="0" err="1" smtClean="0"/>
              <a:t>Berjumlah</a:t>
            </a:r>
            <a:r>
              <a:rPr lang="en-US" dirty="0" smtClean="0"/>
              <a:t> </a:t>
            </a:r>
            <a:r>
              <a:rPr lang="en-US" dirty="0" err="1" smtClean="0"/>
              <a:t>sekitar</a:t>
            </a:r>
            <a:r>
              <a:rPr lang="en-US" dirty="0" smtClean="0"/>
              <a:t> 0.6% - 1%. </a:t>
            </a:r>
            <a:r>
              <a:rPr lang="en-US" dirty="0" err="1" smtClean="0"/>
              <a:t>Trombosit</a:t>
            </a:r>
            <a:r>
              <a:rPr lang="en-US" dirty="0" smtClean="0"/>
              <a:t> </a:t>
            </a:r>
            <a:r>
              <a:rPr lang="en-US" dirty="0" err="1" smtClean="0"/>
              <a:t>memiliki</a:t>
            </a:r>
            <a:r>
              <a:rPr lang="en-US" dirty="0" smtClean="0"/>
              <a:t> </a:t>
            </a:r>
            <a:r>
              <a:rPr lang="en-US" dirty="0" err="1" smtClean="0"/>
              <a:t>fungsi</a:t>
            </a:r>
            <a:r>
              <a:rPr lang="en-US" dirty="0" smtClean="0"/>
              <a:t> </a:t>
            </a:r>
            <a:r>
              <a:rPr lang="en-US" dirty="0" err="1" smtClean="0"/>
              <a:t>penting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proses 	</a:t>
            </a:r>
            <a:r>
              <a:rPr lang="en-US" dirty="0" err="1" smtClean="0"/>
              <a:t>pembekuan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. </a:t>
            </a:r>
          </a:p>
          <a:p>
            <a:pPr marL="0" indent="0" algn="just">
              <a:buNone/>
            </a:pPr>
            <a:r>
              <a:rPr lang="en-US" b="1" dirty="0" smtClean="0"/>
              <a:t>3. </a:t>
            </a:r>
            <a:r>
              <a:rPr lang="en-US" b="1" dirty="0" err="1" smtClean="0"/>
              <a:t>Leukosit</a:t>
            </a:r>
            <a:r>
              <a:rPr lang="en-US" b="1" dirty="0" smtClean="0"/>
              <a:t> (</a:t>
            </a:r>
            <a:r>
              <a:rPr lang="en-US" b="1" dirty="0" err="1" smtClean="0"/>
              <a:t>Sel</a:t>
            </a:r>
            <a:r>
              <a:rPr lang="en-US" b="1" dirty="0" smtClean="0"/>
              <a:t> </a:t>
            </a:r>
            <a:r>
              <a:rPr lang="en-US" b="1" dirty="0" err="1" smtClean="0"/>
              <a:t>darah</a:t>
            </a:r>
            <a:r>
              <a:rPr lang="en-US" b="1" dirty="0" smtClean="0"/>
              <a:t> </a:t>
            </a:r>
            <a:r>
              <a:rPr lang="en-US" b="1" dirty="0" err="1" smtClean="0"/>
              <a:t>putih</a:t>
            </a:r>
            <a:r>
              <a:rPr lang="en-US" b="1" dirty="0" smtClean="0"/>
              <a:t>)</a:t>
            </a:r>
          </a:p>
          <a:p>
            <a:pPr marL="0" indent="0" algn="just">
              <a:buNone/>
            </a:pPr>
            <a:r>
              <a:rPr lang="en-US" b="1" dirty="0"/>
              <a:t>	</a:t>
            </a:r>
            <a:r>
              <a:rPr lang="en-US" dirty="0" err="1" smtClean="0"/>
              <a:t>Berjumlah</a:t>
            </a:r>
            <a:r>
              <a:rPr lang="en-US" dirty="0" smtClean="0"/>
              <a:t> </a:t>
            </a:r>
            <a:r>
              <a:rPr lang="en-US" dirty="0" err="1" smtClean="0"/>
              <a:t>sekitar</a:t>
            </a:r>
            <a:r>
              <a:rPr lang="en-US" dirty="0" smtClean="0"/>
              <a:t> 0.2%. </a:t>
            </a:r>
            <a:r>
              <a:rPr lang="en-US" dirty="0" err="1" smtClean="0"/>
              <a:t>Leukosit</a:t>
            </a:r>
            <a:r>
              <a:rPr lang="en-US" dirty="0" smtClean="0"/>
              <a:t> </a:t>
            </a:r>
            <a:r>
              <a:rPr lang="en-US" dirty="0" err="1" smtClean="0"/>
              <a:t>bertanggung</a:t>
            </a:r>
            <a:r>
              <a:rPr lang="en-US" dirty="0" smtClean="0"/>
              <a:t> </a:t>
            </a:r>
            <a:r>
              <a:rPr lang="en-US" dirty="0" err="1" smtClean="0"/>
              <a:t>jawab</a:t>
            </a:r>
            <a:r>
              <a:rPr lang="en-US" dirty="0" smtClean="0"/>
              <a:t> </a:t>
            </a:r>
            <a:r>
              <a:rPr lang="en-US" dirty="0" err="1" smtClean="0"/>
              <a:t>terhadap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imun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	</a:t>
            </a:r>
            <a:r>
              <a:rPr lang="en-US" dirty="0" err="1" smtClean="0"/>
              <a:t>bertugas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memusnahkan</a:t>
            </a:r>
            <a:r>
              <a:rPr lang="en-US" dirty="0" smtClean="0"/>
              <a:t> </a:t>
            </a:r>
            <a:r>
              <a:rPr lang="en-US" dirty="0" err="1" smtClean="0"/>
              <a:t>benda-benda</a:t>
            </a:r>
            <a:r>
              <a:rPr lang="en-US" dirty="0" smtClean="0"/>
              <a:t> yang </a:t>
            </a:r>
            <a:r>
              <a:rPr lang="en-US" dirty="0" err="1" smtClean="0"/>
              <a:t>dianggap</a:t>
            </a:r>
            <a:r>
              <a:rPr lang="en-US" dirty="0" smtClean="0"/>
              <a:t> </a:t>
            </a:r>
            <a:r>
              <a:rPr lang="en-US" dirty="0" err="1" smtClean="0"/>
              <a:t>asing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	</a:t>
            </a:r>
            <a:r>
              <a:rPr lang="en-US" dirty="0" err="1" smtClean="0"/>
              <a:t>berbahaya</a:t>
            </a:r>
            <a:r>
              <a:rPr lang="en-US" dirty="0" smtClean="0"/>
              <a:t> </a:t>
            </a:r>
            <a:r>
              <a:rPr lang="en-US" dirty="0" err="1" smtClean="0"/>
              <a:t>oleh</a:t>
            </a:r>
            <a:r>
              <a:rPr lang="en-US" dirty="0" smtClean="0"/>
              <a:t> </a:t>
            </a:r>
            <a:r>
              <a:rPr lang="en-US" dirty="0" err="1" smtClean="0"/>
              <a:t>tubuh</a:t>
            </a:r>
            <a:r>
              <a:rPr lang="en-US" dirty="0" smtClean="0"/>
              <a:t>, </a:t>
            </a:r>
            <a:r>
              <a:rPr lang="en-US" dirty="0" err="1" smtClean="0"/>
              <a:t>misalnya</a:t>
            </a:r>
            <a:r>
              <a:rPr lang="en-US" dirty="0" smtClean="0"/>
              <a:t> virus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bekteri</a:t>
            </a:r>
            <a:r>
              <a:rPr lang="en-US" dirty="0" smtClean="0"/>
              <a:t>. </a:t>
            </a:r>
            <a:r>
              <a:rPr lang="en-US" dirty="0" err="1" smtClean="0"/>
              <a:t>Leukosit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memiliki</a:t>
            </a:r>
            <a:r>
              <a:rPr lang="en-US" dirty="0" smtClean="0"/>
              <a:t> </a:t>
            </a:r>
            <a:r>
              <a:rPr lang="en-US" dirty="0" err="1" smtClean="0"/>
              <a:t>bentuk</a:t>
            </a:r>
            <a:r>
              <a:rPr lang="en-US" dirty="0" smtClean="0"/>
              <a:t> 	yang </a:t>
            </a:r>
            <a:r>
              <a:rPr lang="en-US" dirty="0" err="1" smtClean="0"/>
              <a:t>tetap</a:t>
            </a:r>
            <a:r>
              <a:rPr lang="en-US" dirty="0" smtClean="0"/>
              <a:t>. 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14462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654" y="415926"/>
            <a:ext cx="5978128" cy="598437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57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Plasma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 err="1" smtClean="0"/>
              <a:t>Terdiri</a:t>
            </a:r>
            <a:r>
              <a:rPr lang="en-US" dirty="0" smtClean="0"/>
              <a:t> </a:t>
            </a:r>
            <a:r>
              <a:rPr lang="en-US" dirty="0" err="1" smtClean="0"/>
              <a:t>atas</a:t>
            </a:r>
            <a:r>
              <a:rPr lang="en-US" dirty="0" smtClean="0"/>
              <a:t> : </a:t>
            </a:r>
          </a:p>
          <a:p>
            <a:pPr marL="1165860" lvl="3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 smtClean="0"/>
              <a:t>Air </a:t>
            </a:r>
            <a:r>
              <a:rPr lang="en-US" sz="1800" dirty="0" smtClean="0"/>
              <a:t>[91%]</a:t>
            </a:r>
          </a:p>
          <a:p>
            <a:pPr marL="1165860" lvl="3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 smtClean="0"/>
              <a:t>Protein</a:t>
            </a:r>
            <a:r>
              <a:rPr lang="en-US" sz="1800" dirty="0" smtClean="0"/>
              <a:t> (Albumin, globulin, </a:t>
            </a:r>
            <a:r>
              <a:rPr lang="en-US" sz="1800" dirty="0" err="1" smtClean="0"/>
              <a:t>protombin</a:t>
            </a:r>
            <a:r>
              <a:rPr lang="en-US" sz="1800" dirty="0" smtClean="0"/>
              <a:t>, </a:t>
            </a:r>
            <a:r>
              <a:rPr lang="en-US" sz="1800" dirty="0" err="1" smtClean="0"/>
              <a:t>dan</a:t>
            </a:r>
            <a:r>
              <a:rPr lang="en-US" sz="1800" dirty="0" smtClean="0"/>
              <a:t> fibrinogen) [8%]</a:t>
            </a:r>
          </a:p>
          <a:p>
            <a:pPr marL="1165860" lvl="3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 smtClean="0"/>
              <a:t>Mineral</a:t>
            </a:r>
            <a:r>
              <a:rPr lang="en-US" sz="1800" dirty="0" smtClean="0"/>
              <a:t> (</a:t>
            </a:r>
            <a:r>
              <a:rPr lang="en-US" sz="1800" dirty="0" err="1" smtClean="0"/>
              <a:t>natrium</a:t>
            </a:r>
            <a:r>
              <a:rPr lang="en-US" sz="1800" dirty="0" smtClean="0"/>
              <a:t> </a:t>
            </a:r>
            <a:r>
              <a:rPr lang="en-US" sz="1800" dirty="0" err="1" smtClean="0"/>
              <a:t>klorida</a:t>
            </a:r>
            <a:r>
              <a:rPr lang="en-US" sz="1800" dirty="0" smtClean="0"/>
              <a:t>, </a:t>
            </a:r>
            <a:r>
              <a:rPr lang="en-US" sz="1800" dirty="0" err="1" smtClean="0"/>
              <a:t>natrium</a:t>
            </a:r>
            <a:r>
              <a:rPr lang="en-US" sz="1800" dirty="0" smtClean="0"/>
              <a:t> </a:t>
            </a:r>
            <a:r>
              <a:rPr lang="en-US" sz="1800" dirty="0" err="1" smtClean="0"/>
              <a:t>bikarbonat</a:t>
            </a:r>
            <a:r>
              <a:rPr lang="en-US" sz="1800" dirty="0" smtClean="0"/>
              <a:t>, </a:t>
            </a:r>
            <a:r>
              <a:rPr lang="en-US" sz="1800" dirty="0" err="1" smtClean="0"/>
              <a:t>garam</a:t>
            </a:r>
            <a:r>
              <a:rPr lang="en-US" sz="1800" dirty="0" smtClean="0"/>
              <a:t> </a:t>
            </a:r>
            <a:r>
              <a:rPr lang="en-US" sz="1800" dirty="0" err="1" smtClean="0"/>
              <a:t>dari</a:t>
            </a:r>
            <a:r>
              <a:rPr lang="en-US" sz="1800" dirty="0" smtClean="0"/>
              <a:t> </a:t>
            </a:r>
            <a:r>
              <a:rPr lang="en-US" sz="1800" dirty="0" err="1" smtClean="0"/>
              <a:t>kalsium</a:t>
            </a:r>
            <a:r>
              <a:rPr lang="en-US" sz="1800" dirty="0" smtClean="0"/>
              <a:t>, </a:t>
            </a:r>
            <a:r>
              <a:rPr lang="en-US" sz="1800" dirty="0" err="1" smtClean="0"/>
              <a:t>fosfor</a:t>
            </a:r>
            <a:r>
              <a:rPr lang="en-US" sz="1800" dirty="0" smtClean="0"/>
              <a:t>, </a:t>
            </a:r>
            <a:r>
              <a:rPr lang="en-US" sz="1800" dirty="0" err="1" smtClean="0"/>
              <a:t>kalium</a:t>
            </a:r>
            <a:r>
              <a:rPr lang="en-US" sz="1800" dirty="0" smtClean="0"/>
              <a:t>, </a:t>
            </a:r>
            <a:r>
              <a:rPr lang="en-US" sz="1800" dirty="0" err="1" smtClean="0"/>
              <a:t>zat</a:t>
            </a:r>
            <a:r>
              <a:rPr lang="en-US" sz="1800" dirty="0" smtClean="0"/>
              <a:t> </a:t>
            </a:r>
            <a:r>
              <a:rPr lang="en-US" sz="1800" dirty="0" err="1" smtClean="0"/>
              <a:t>besi</a:t>
            </a:r>
            <a:r>
              <a:rPr lang="en-US" sz="1800" dirty="0" smtClean="0"/>
              <a:t>, nitrogen, </a:t>
            </a:r>
            <a:r>
              <a:rPr lang="en-US" sz="1800" dirty="0" err="1" smtClean="0"/>
              <a:t>dll</a:t>
            </a:r>
            <a:r>
              <a:rPr lang="en-US" sz="1800" dirty="0" smtClean="0"/>
              <a:t>) [0.9%]</a:t>
            </a:r>
          </a:p>
          <a:p>
            <a:pPr marL="1165860" lvl="3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 err="1" smtClean="0"/>
              <a:t>Garam</a:t>
            </a:r>
            <a:r>
              <a:rPr lang="en-US" sz="1800" dirty="0" smtClean="0"/>
              <a:t> </a:t>
            </a:r>
            <a:r>
              <a:rPr lang="en-US" dirty="0"/>
              <a:t>	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75666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552781"/>
            <a:ext cx="7543800" cy="1047209"/>
          </a:xfrm>
        </p:spPr>
        <p:txBody>
          <a:bodyPr/>
          <a:lstStyle/>
          <a:p>
            <a:r>
              <a:rPr lang="en-US" dirty="0" err="1" smtClean="0"/>
              <a:t>Sirkulasi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tubuh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100" y="1433532"/>
            <a:ext cx="7868841" cy="4881546"/>
          </a:xfrm>
        </p:spPr>
        <p:txBody>
          <a:bodyPr/>
          <a:lstStyle/>
          <a:p>
            <a:r>
              <a:rPr lang="en-US" dirty="0" err="1" smtClean="0"/>
              <a:t>Sirkulasi</a:t>
            </a:r>
            <a:r>
              <a:rPr lang="en-US" dirty="0" smtClean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tubuh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 </a:t>
            </a:r>
            <a:r>
              <a:rPr lang="en-US" dirty="0" err="1"/>
              <a:t>dibagi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2: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581" y="2446153"/>
            <a:ext cx="1853425" cy="24750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9558" y="2364521"/>
            <a:ext cx="2862263" cy="238522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60837" y="5021925"/>
            <a:ext cx="31861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err="1"/>
              <a:t>Sirkulasi</a:t>
            </a:r>
            <a:r>
              <a:rPr lang="en-US" b="1" dirty="0"/>
              <a:t> </a:t>
            </a:r>
            <a:r>
              <a:rPr lang="en-US" b="1" dirty="0" err="1"/>
              <a:t>Sistemik</a:t>
            </a:r>
            <a:r>
              <a:rPr lang="en-US" b="1" dirty="0"/>
              <a:t> </a:t>
            </a:r>
            <a:r>
              <a:rPr lang="en-US" dirty="0" err="1"/>
              <a:t>ialah</a:t>
            </a:r>
            <a:r>
              <a:rPr lang="en-US" dirty="0"/>
              <a:t> </a:t>
            </a:r>
            <a:r>
              <a:rPr lang="en-US" dirty="0" err="1"/>
              <a:t>sirkulasi</a:t>
            </a:r>
            <a:r>
              <a:rPr lang="en-US" dirty="0"/>
              <a:t> yang </a:t>
            </a:r>
            <a:r>
              <a:rPr lang="en-US" dirty="0" err="1"/>
              <a:t>menyuplai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dirty="0" err="1"/>
              <a:t>tubuh</a:t>
            </a:r>
            <a:r>
              <a:rPr lang="en-US" dirty="0"/>
              <a:t> </a:t>
            </a:r>
            <a:r>
              <a:rPr lang="en-US" dirty="0" err="1"/>
              <a:t>kecuali</a:t>
            </a:r>
            <a:r>
              <a:rPr lang="en-US" dirty="0"/>
              <a:t> </a:t>
            </a:r>
            <a:r>
              <a:rPr lang="en-US" dirty="0" err="1"/>
              <a:t>paru-paru</a:t>
            </a:r>
            <a:r>
              <a:rPr lang="en-US" dirty="0"/>
              <a:t> </a:t>
            </a:r>
            <a:endParaRPr lang="en-US" dirty="0">
              <a:effectLst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891687" y="4921188"/>
            <a:ext cx="367545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err="1" smtClean="0"/>
              <a:t>Sirkulasi</a:t>
            </a:r>
            <a:r>
              <a:rPr lang="en-US" b="1" dirty="0" smtClean="0"/>
              <a:t> </a:t>
            </a:r>
            <a:r>
              <a:rPr lang="en-US" b="1" dirty="0" err="1"/>
              <a:t>Pulmonal</a:t>
            </a:r>
            <a:r>
              <a:rPr lang="en-US" b="1" dirty="0"/>
              <a:t> </a:t>
            </a:r>
            <a:r>
              <a:rPr lang="en-US" dirty="0" err="1"/>
              <a:t>ialah</a:t>
            </a:r>
            <a:r>
              <a:rPr lang="en-US" dirty="0"/>
              <a:t> </a:t>
            </a:r>
            <a:r>
              <a:rPr lang="en-US" dirty="0" err="1"/>
              <a:t>sirkulasi</a:t>
            </a:r>
            <a:r>
              <a:rPr lang="en-US" dirty="0"/>
              <a:t> yang </a:t>
            </a:r>
            <a:r>
              <a:rPr lang="en-US" dirty="0" err="1"/>
              <a:t>menyuplai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paru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mengadakan</a:t>
            </a:r>
            <a:r>
              <a:rPr lang="en-US" dirty="0"/>
              <a:t> </a:t>
            </a:r>
            <a:r>
              <a:rPr lang="en-US" dirty="0" err="1"/>
              <a:t>pertukaran</a:t>
            </a:r>
            <a:r>
              <a:rPr lang="en-US" dirty="0"/>
              <a:t> gas </a:t>
            </a:r>
            <a:r>
              <a:rPr lang="en-US" dirty="0" err="1"/>
              <a:t>oksigen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karbondioksida</a:t>
            </a:r>
            <a:r>
              <a:rPr lang="en-US" dirty="0"/>
              <a:t>. </a:t>
            </a:r>
            <a:endParaRPr lang="en-US" dirty="0">
              <a:effectLst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68231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Proses </a:t>
            </a:r>
            <a:r>
              <a:rPr lang="en-US" dirty="0" err="1" smtClean="0"/>
              <a:t>Sirkulasi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Tubuh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934" y="2014195"/>
            <a:ext cx="4589860" cy="4311968"/>
          </a:xfrm>
        </p:spPr>
        <p:txBody>
          <a:bodyPr>
            <a:normAutofit fontScale="47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b="1" dirty="0"/>
              <a:t>Proses </a:t>
            </a:r>
            <a:r>
              <a:rPr lang="en-US" b="1" dirty="0" err="1"/>
              <a:t>Sirkulasi</a:t>
            </a:r>
            <a:r>
              <a:rPr lang="en-US" b="1" dirty="0"/>
              <a:t> </a:t>
            </a:r>
            <a:r>
              <a:rPr lang="en-US" b="1" dirty="0" err="1"/>
              <a:t>Sistemik</a:t>
            </a:r>
            <a:r>
              <a:rPr lang="en-US" b="1" dirty="0"/>
              <a:t> </a:t>
            </a:r>
            <a:r>
              <a:rPr lang="en-US" dirty="0" err="1"/>
              <a:t>diawali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aliran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tubuh</a:t>
            </a:r>
            <a:r>
              <a:rPr lang="en-US" dirty="0"/>
              <a:t> </a:t>
            </a:r>
            <a:r>
              <a:rPr lang="en-US" dirty="0" err="1"/>
              <a:t>menuju</a:t>
            </a:r>
            <a:r>
              <a:rPr lang="en-US" dirty="0"/>
              <a:t> Vena Cava Superior → Vena Cava Inferior, → Atrium </a:t>
            </a:r>
            <a:r>
              <a:rPr lang="en-US" dirty="0" err="1"/>
              <a:t>Kanan</a:t>
            </a:r>
            <a:r>
              <a:rPr lang="en-US" dirty="0"/>
              <a:t> </a:t>
            </a:r>
            <a:r>
              <a:rPr lang="en-US" dirty="0" err="1"/>
              <a:t>Jantung</a:t>
            </a:r>
            <a:r>
              <a:rPr lang="en-US" dirty="0"/>
              <a:t> → </a:t>
            </a:r>
            <a:r>
              <a:rPr lang="en-US" dirty="0" err="1"/>
              <a:t>melewati</a:t>
            </a:r>
            <a:r>
              <a:rPr lang="en-US" dirty="0"/>
              <a:t> </a:t>
            </a:r>
            <a:r>
              <a:rPr lang="en-US" dirty="0" err="1"/>
              <a:t>katub</a:t>
            </a:r>
            <a:r>
              <a:rPr lang="en-US" dirty="0"/>
              <a:t> tricuspid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Ventrikel</a:t>
            </a:r>
            <a:r>
              <a:rPr lang="en-US" dirty="0"/>
              <a:t> </a:t>
            </a:r>
            <a:r>
              <a:rPr lang="en-US" dirty="0" err="1"/>
              <a:t>Kanan</a:t>
            </a:r>
            <a:r>
              <a:rPr lang="en-US" dirty="0"/>
              <a:t> </a:t>
            </a:r>
            <a:r>
              <a:rPr lang="en-US" dirty="0" err="1"/>
              <a:t>Jantung</a:t>
            </a:r>
            <a:r>
              <a:rPr lang="en-US" dirty="0"/>
              <a:t>. </a:t>
            </a:r>
          </a:p>
          <a:p>
            <a:pPr algn="just">
              <a:lnSpc>
                <a:spcPct val="150000"/>
              </a:lnSpc>
            </a:pPr>
            <a:r>
              <a:rPr lang="en-US" dirty="0" smtClean="0"/>
              <a:t>Proses </a:t>
            </a:r>
            <a:r>
              <a:rPr lang="en-US" dirty="0" err="1"/>
              <a:t>selanjutnya</a:t>
            </a:r>
            <a:r>
              <a:rPr lang="en-US" dirty="0"/>
              <a:t> </a:t>
            </a:r>
            <a:r>
              <a:rPr lang="en-US" dirty="0" err="1"/>
              <a:t>diikuti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b="1" dirty="0" err="1"/>
              <a:t>Sirkulasi</a:t>
            </a:r>
            <a:r>
              <a:rPr lang="en-US" b="1" dirty="0"/>
              <a:t> </a:t>
            </a:r>
            <a:r>
              <a:rPr lang="en-US" b="1" dirty="0" err="1"/>
              <a:t>Pulmonal</a:t>
            </a:r>
            <a:r>
              <a:rPr lang="en-US" b="1" dirty="0"/>
              <a:t>, </a:t>
            </a:r>
            <a:r>
              <a:rPr lang="en-US" dirty="0" err="1"/>
              <a:t>darah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tertampung</a:t>
            </a:r>
            <a:r>
              <a:rPr lang="en-US" dirty="0"/>
              <a:t> di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ventrikel</a:t>
            </a:r>
            <a:r>
              <a:rPr lang="en-US" dirty="0"/>
              <a:t> </a:t>
            </a:r>
            <a:r>
              <a:rPr lang="en-US" dirty="0" err="1"/>
              <a:t>kanan</a:t>
            </a:r>
            <a:r>
              <a:rPr lang="en-US" dirty="0"/>
              <a:t> → </a:t>
            </a:r>
            <a:r>
              <a:rPr lang="en-US" dirty="0" err="1"/>
              <a:t>dipompa</a:t>
            </a:r>
            <a:r>
              <a:rPr lang="en-US" dirty="0"/>
              <a:t> </a:t>
            </a:r>
            <a:r>
              <a:rPr lang="en-US" dirty="0" err="1"/>
              <a:t>menuju</a:t>
            </a:r>
            <a:r>
              <a:rPr lang="en-US" dirty="0"/>
              <a:t> </a:t>
            </a:r>
            <a:r>
              <a:rPr lang="en-US" dirty="0" err="1"/>
              <a:t>paru</a:t>
            </a:r>
            <a:r>
              <a:rPr lang="en-US" dirty="0"/>
              <a:t> </a:t>
            </a:r>
            <a:r>
              <a:rPr lang="en-US" dirty="0" err="1"/>
              <a:t>melewati</a:t>
            </a:r>
            <a:r>
              <a:rPr lang="en-US" dirty="0"/>
              <a:t> </a:t>
            </a:r>
            <a:r>
              <a:rPr lang="en-US" dirty="0" err="1"/>
              <a:t>Arteri</a:t>
            </a:r>
            <a:r>
              <a:rPr lang="en-US" dirty="0"/>
              <a:t> </a:t>
            </a:r>
            <a:r>
              <a:rPr lang="en-US" dirty="0" err="1"/>
              <a:t>Pulmonalis</a:t>
            </a:r>
            <a:r>
              <a:rPr lang="en-US" dirty="0"/>
              <a:t>. Di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paru</a:t>
            </a:r>
            <a:r>
              <a:rPr lang="en-US" dirty="0"/>
              <a:t> </a:t>
            </a:r>
            <a:r>
              <a:rPr lang="en-US" dirty="0" err="1"/>
              <a:t>inilah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terjadi</a:t>
            </a:r>
            <a:r>
              <a:rPr lang="en-US" dirty="0"/>
              <a:t> proses </a:t>
            </a:r>
            <a:r>
              <a:rPr lang="en-US" dirty="0" err="1"/>
              <a:t>difusi</a:t>
            </a:r>
            <a:r>
              <a:rPr lang="en-US" dirty="0"/>
              <a:t> gas.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270" y="1835127"/>
            <a:ext cx="2979630" cy="44910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01132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1516" y="800101"/>
            <a:ext cx="7868841" cy="5372100"/>
          </a:xfrm>
        </p:spPr>
        <p:txBody>
          <a:bodyPr>
            <a:normAutofit fontScale="6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dirty="0" smtClean="0"/>
              <a:t>Proses </a:t>
            </a:r>
            <a:r>
              <a:rPr lang="en-US" dirty="0" err="1"/>
              <a:t>selanjutnya</a:t>
            </a:r>
            <a:r>
              <a:rPr lang="en-US" dirty="0"/>
              <a:t> </a:t>
            </a:r>
            <a:r>
              <a:rPr lang="en-US" dirty="0" err="1"/>
              <a:t>diikuti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b="1" dirty="0" err="1"/>
              <a:t>Sirkulasi</a:t>
            </a:r>
            <a:r>
              <a:rPr lang="en-US" b="1" dirty="0"/>
              <a:t> </a:t>
            </a:r>
            <a:r>
              <a:rPr lang="en-US" b="1" dirty="0" err="1"/>
              <a:t>Sistemik</a:t>
            </a:r>
            <a:r>
              <a:rPr lang="en-US" b="1" dirty="0"/>
              <a:t> </a:t>
            </a:r>
            <a:r>
              <a:rPr lang="en-US" dirty="0" err="1"/>
              <a:t>lagi</a:t>
            </a:r>
            <a:r>
              <a:rPr lang="en-US" dirty="0"/>
              <a:t>, di </a:t>
            </a:r>
            <a:r>
              <a:rPr lang="en-US" dirty="0" err="1"/>
              <a:t>mana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paru</a:t>
            </a:r>
            <a:r>
              <a:rPr lang="en-US" dirty="0"/>
              <a:t> (kaya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oksigen</a:t>
            </a:r>
            <a:r>
              <a:rPr lang="en-US" dirty="0"/>
              <a:t>)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keluar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paru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Atrium </a:t>
            </a:r>
            <a:r>
              <a:rPr lang="en-US" dirty="0" err="1"/>
              <a:t>Kiri</a:t>
            </a:r>
            <a:r>
              <a:rPr lang="en-US" dirty="0"/>
              <a:t> </a:t>
            </a:r>
            <a:r>
              <a:rPr lang="en-US" dirty="0" err="1"/>
              <a:t>Jantung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Vena </a:t>
            </a:r>
            <a:r>
              <a:rPr lang="en-US" dirty="0" err="1"/>
              <a:t>Pulmonalis</a:t>
            </a:r>
            <a:r>
              <a:rPr lang="en-US" dirty="0"/>
              <a:t>, </a:t>
            </a:r>
            <a:r>
              <a:rPr lang="en-US" dirty="0" err="1"/>
              <a:t>melewati</a:t>
            </a:r>
            <a:r>
              <a:rPr lang="en-US" dirty="0"/>
              <a:t> </a:t>
            </a:r>
            <a:r>
              <a:rPr lang="en-US" dirty="0" err="1"/>
              <a:t>katub</a:t>
            </a:r>
            <a:r>
              <a:rPr lang="en-US" dirty="0"/>
              <a:t> mitral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Ventrikel</a:t>
            </a:r>
            <a:r>
              <a:rPr lang="en-US" dirty="0"/>
              <a:t> </a:t>
            </a:r>
            <a:r>
              <a:rPr lang="en-US" dirty="0" err="1"/>
              <a:t>Kiri</a:t>
            </a:r>
            <a:r>
              <a:rPr lang="en-US" dirty="0"/>
              <a:t> </a:t>
            </a:r>
            <a:r>
              <a:rPr lang="en-US" dirty="0" err="1"/>
              <a:t>Jantung</a:t>
            </a:r>
            <a:r>
              <a:rPr lang="en-US" dirty="0"/>
              <a:t>. </a:t>
            </a:r>
          </a:p>
          <a:p>
            <a:pPr algn="just">
              <a:lnSpc>
                <a:spcPct val="150000"/>
              </a:lnSpc>
            </a:pP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/>
              <a:t>yang </a:t>
            </a:r>
            <a:r>
              <a:rPr lang="en-US" dirty="0" err="1"/>
              <a:t>tertampung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ventrikel</a:t>
            </a:r>
            <a:r>
              <a:rPr lang="en-US" dirty="0"/>
              <a:t> </a:t>
            </a:r>
            <a:r>
              <a:rPr lang="en-US" dirty="0" err="1"/>
              <a:t>kiri</a:t>
            </a:r>
            <a:r>
              <a:rPr lang="en-US" dirty="0"/>
              <a:t> </a:t>
            </a:r>
            <a:r>
              <a:rPr lang="en-US" dirty="0" err="1"/>
              <a:t>tadi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dipompa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aorta (</a:t>
            </a:r>
            <a:r>
              <a:rPr lang="en-US" dirty="0" err="1"/>
              <a:t>arteri</a:t>
            </a:r>
            <a:r>
              <a:rPr lang="en-US" dirty="0"/>
              <a:t> </a:t>
            </a:r>
            <a:r>
              <a:rPr lang="en-US" dirty="0" err="1"/>
              <a:t>terbesar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tubuh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)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disebarkan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tubuh</a:t>
            </a:r>
            <a:r>
              <a:rPr lang="en-US" dirty="0"/>
              <a:t>. </a:t>
            </a:r>
            <a:r>
              <a:rPr lang="en-US" dirty="0" err="1"/>
              <a:t>Darah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mengalir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arteri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mengalami</a:t>
            </a:r>
            <a:r>
              <a:rPr lang="en-US" dirty="0"/>
              <a:t> </a:t>
            </a:r>
            <a:r>
              <a:rPr lang="en-US" dirty="0" err="1"/>
              <a:t>difusi</a:t>
            </a:r>
            <a:r>
              <a:rPr lang="en-US" dirty="0"/>
              <a:t> gas </a:t>
            </a:r>
            <a:r>
              <a:rPr lang="en-US" dirty="0" err="1"/>
              <a:t>pada</a:t>
            </a:r>
            <a:r>
              <a:rPr lang="en-US" dirty="0"/>
              <a:t> target organ </a:t>
            </a:r>
            <a:r>
              <a:rPr lang="en-US" dirty="0" err="1"/>
              <a:t>dan</a:t>
            </a:r>
            <a:r>
              <a:rPr lang="en-US" dirty="0"/>
              <a:t> proses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terjadi</a:t>
            </a:r>
            <a:r>
              <a:rPr lang="en-US" dirty="0"/>
              <a:t> di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struktur</a:t>
            </a:r>
            <a:r>
              <a:rPr lang="en-US" dirty="0"/>
              <a:t> </a:t>
            </a:r>
            <a:r>
              <a:rPr lang="en-US" dirty="0" err="1"/>
              <a:t>pembuluh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 </a:t>
            </a:r>
            <a:r>
              <a:rPr lang="en-US" dirty="0" err="1"/>
              <a:t>kapiler</a:t>
            </a:r>
            <a:r>
              <a:rPr lang="en-US" dirty="0"/>
              <a:t> target organ. </a:t>
            </a:r>
          </a:p>
          <a:p>
            <a:pPr algn="just">
              <a:lnSpc>
                <a:spcPct val="150000"/>
              </a:lnSpc>
            </a:pPr>
            <a:r>
              <a:rPr lang="en-US" dirty="0" err="1" smtClean="0"/>
              <a:t>Setelah</a:t>
            </a:r>
            <a:r>
              <a:rPr lang="en-US" dirty="0" smtClean="0"/>
              <a:t> </a:t>
            </a:r>
            <a:r>
              <a:rPr lang="en-US" dirty="0" err="1"/>
              <a:t>mengalami</a:t>
            </a:r>
            <a:r>
              <a:rPr lang="en-US" dirty="0"/>
              <a:t> </a:t>
            </a:r>
            <a:r>
              <a:rPr lang="en-US" dirty="0" err="1"/>
              <a:t>difusi</a:t>
            </a:r>
            <a:r>
              <a:rPr lang="en-US" dirty="0"/>
              <a:t> gas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kapiler</a:t>
            </a:r>
            <a:r>
              <a:rPr lang="en-US" dirty="0"/>
              <a:t>, </a:t>
            </a:r>
            <a:r>
              <a:rPr lang="en-US" dirty="0" err="1"/>
              <a:t>darah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memasuki</a:t>
            </a:r>
            <a:r>
              <a:rPr lang="en-US" dirty="0"/>
              <a:t> </a:t>
            </a:r>
            <a:r>
              <a:rPr lang="en-US" dirty="0" err="1"/>
              <a:t>venule</a:t>
            </a:r>
            <a:r>
              <a:rPr lang="en-US" dirty="0"/>
              <a:t> (vena </a:t>
            </a:r>
            <a:r>
              <a:rPr lang="en-US" dirty="0" err="1"/>
              <a:t>kecil</a:t>
            </a:r>
            <a:r>
              <a:rPr lang="en-US" dirty="0"/>
              <a:t>) yang → vena-vena </a:t>
            </a:r>
            <a:r>
              <a:rPr lang="en-US" dirty="0" err="1"/>
              <a:t>tubuh</a:t>
            </a:r>
            <a:r>
              <a:rPr lang="en-US" dirty="0"/>
              <a:t> → Vena Cava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terulang</a:t>
            </a:r>
            <a:r>
              <a:rPr lang="en-US" dirty="0" smtClean="0"/>
              <a:t> </a:t>
            </a:r>
            <a:r>
              <a:rPr lang="en-US" dirty="0" err="1" smtClean="0"/>
              <a:t>kembali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85345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2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Pengertian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b="1" dirty="0" err="1" smtClean="0"/>
              <a:t>Sistem</a:t>
            </a:r>
            <a:r>
              <a:rPr lang="en-US" b="1" dirty="0" smtClean="0"/>
              <a:t> </a:t>
            </a:r>
            <a:r>
              <a:rPr lang="en-US" b="1" dirty="0" err="1"/>
              <a:t>p</a:t>
            </a:r>
            <a:r>
              <a:rPr lang="en-US" b="1" dirty="0" err="1" smtClean="0"/>
              <a:t>eredaran</a:t>
            </a:r>
            <a:r>
              <a:rPr lang="en-US" b="1" dirty="0" smtClean="0"/>
              <a:t> </a:t>
            </a:r>
            <a:r>
              <a:rPr lang="en-US" b="1" dirty="0" err="1" smtClean="0"/>
              <a:t>darah</a:t>
            </a:r>
            <a:r>
              <a:rPr lang="en-US" b="1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disebut</a:t>
            </a:r>
            <a:r>
              <a:rPr lang="en-US" dirty="0" smtClean="0"/>
              <a:t> </a:t>
            </a:r>
            <a:r>
              <a:rPr lang="en-US" dirty="0" err="1" smtClean="0"/>
              <a:t>juga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b="1" dirty="0" err="1" smtClean="0"/>
              <a:t>sistem</a:t>
            </a:r>
            <a:r>
              <a:rPr lang="en-US" b="1" dirty="0" smtClean="0"/>
              <a:t> </a:t>
            </a:r>
            <a:r>
              <a:rPr lang="en-US" b="1" dirty="0" err="1" smtClean="0"/>
              <a:t>kardiovaskular</a:t>
            </a:r>
            <a:r>
              <a:rPr lang="en-US" b="1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suatu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organ yang </a:t>
            </a:r>
            <a:r>
              <a:rPr lang="en-US" dirty="0" err="1" smtClean="0"/>
              <a:t>mengatur</a:t>
            </a:r>
            <a:r>
              <a:rPr lang="en-US" dirty="0" smtClean="0"/>
              <a:t> </a:t>
            </a:r>
            <a:r>
              <a:rPr lang="en-US" dirty="0" err="1" smtClean="0"/>
              <a:t>jalannya</a:t>
            </a:r>
            <a:r>
              <a:rPr lang="en-US" dirty="0" smtClean="0"/>
              <a:t> </a:t>
            </a:r>
            <a:r>
              <a:rPr lang="en-US" dirty="0" err="1" smtClean="0"/>
              <a:t>peredaran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di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tubuh</a:t>
            </a:r>
            <a:r>
              <a:rPr lang="en-US" dirty="0" smtClean="0"/>
              <a:t>.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juga</a:t>
            </a:r>
            <a:r>
              <a:rPr lang="en-US" dirty="0" smtClean="0"/>
              <a:t> </a:t>
            </a:r>
            <a:r>
              <a:rPr lang="en-US" dirty="0" err="1" smtClean="0"/>
              <a:t>menolong</a:t>
            </a:r>
            <a:r>
              <a:rPr lang="en-US" dirty="0" smtClean="0"/>
              <a:t> </a:t>
            </a:r>
            <a:r>
              <a:rPr lang="en-US" dirty="0" err="1" smtClean="0"/>
              <a:t>stabilisasi</a:t>
            </a:r>
            <a:r>
              <a:rPr lang="en-US" dirty="0" smtClean="0"/>
              <a:t> </a:t>
            </a:r>
            <a:r>
              <a:rPr lang="en-US" dirty="0" err="1" smtClean="0"/>
              <a:t>suhu</a:t>
            </a:r>
            <a:r>
              <a:rPr lang="en-US" dirty="0" smtClean="0"/>
              <a:t> </a:t>
            </a:r>
            <a:r>
              <a:rPr lang="en-US" dirty="0" err="1" smtClean="0"/>
              <a:t>maupun</a:t>
            </a:r>
            <a:r>
              <a:rPr lang="en-US" dirty="0" smtClean="0"/>
              <a:t> pH </a:t>
            </a:r>
            <a:r>
              <a:rPr lang="en-US" dirty="0" err="1" smtClean="0"/>
              <a:t>tubuh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seimbang</a:t>
            </a:r>
            <a:r>
              <a:rPr lang="en-US" dirty="0" smtClean="0"/>
              <a:t> (</a:t>
            </a:r>
            <a:r>
              <a:rPr lang="en-US" dirty="0" err="1" smtClean="0"/>
              <a:t>bagian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i="1" dirty="0" smtClean="0"/>
              <a:t>homeostasis</a:t>
            </a:r>
            <a:r>
              <a:rPr lang="en-US" dirty="0" smtClean="0"/>
              <a:t>). </a:t>
            </a:r>
          </a:p>
          <a:p>
            <a:pPr algn="just">
              <a:lnSpc>
                <a:spcPct val="150000"/>
              </a:lnSpc>
            </a:pPr>
            <a:r>
              <a:rPr lang="en-US" dirty="0" err="1" smtClean="0"/>
              <a:t>Komponen</a:t>
            </a:r>
            <a:r>
              <a:rPr lang="en-US" dirty="0" smtClean="0"/>
              <a:t> </a:t>
            </a:r>
            <a:r>
              <a:rPr lang="en-US" dirty="0" err="1" smtClean="0"/>
              <a:t>utama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peredaran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melibatkan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rgbClr val="FF0000"/>
                </a:solidFill>
              </a:rPr>
              <a:t>darah</a:t>
            </a:r>
            <a:r>
              <a:rPr lang="en-US" dirty="0" smtClean="0">
                <a:solidFill>
                  <a:srgbClr val="FF0000"/>
                </a:solidFill>
              </a:rPr>
              <a:t>, </a:t>
            </a:r>
            <a:r>
              <a:rPr lang="en-US" dirty="0" err="1" smtClean="0">
                <a:solidFill>
                  <a:srgbClr val="FF0000"/>
                </a:solidFill>
              </a:rPr>
              <a:t>jaringan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pembuluh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darah</a:t>
            </a:r>
            <a:r>
              <a:rPr lang="en-US" dirty="0" smtClean="0">
                <a:solidFill>
                  <a:srgbClr val="FF0000"/>
                </a:solidFill>
              </a:rPr>
              <a:t>, </a:t>
            </a:r>
            <a:r>
              <a:rPr lang="en-US" dirty="0" err="1" smtClean="0">
                <a:solidFill>
                  <a:srgbClr val="FF0000"/>
                </a:solidFill>
              </a:rPr>
              <a:t>dan</a:t>
            </a:r>
            <a:r>
              <a:rPr lang="en-US" dirty="0" smtClean="0">
                <a:solidFill>
                  <a:srgbClr val="FF0000"/>
                </a:solidFill>
              </a:rPr>
              <a:t> organ </a:t>
            </a:r>
            <a:r>
              <a:rPr lang="en-US" dirty="0" err="1" smtClean="0">
                <a:solidFill>
                  <a:srgbClr val="FF0000"/>
                </a:solidFill>
              </a:rPr>
              <a:t>jantung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77341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4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214" y="387812"/>
            <a:ext cx="8229600" cy="1143000"/>
          </a:xfr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err="1" smtClean="0"/>
              <a:t>Kelainan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Penyakit</a:t>
            </a:r>
            <a:r>
              <a:rPr lang="en-US" dirty="0" smtClean="0"/>
              <a:t> </a:t>
            </a:r>
            <a:r>
              <a:rPr lang="en-US" dirty="0" err="1" smtClean="0"/>
              <a:t>Jantung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106459" y="2351494"/>
            <a:ext cx="1961449" cy="113173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PENYAKIT JANTUNG KORONER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08322" y="3635629"/>
            <a:ext cx="1961449" cy="113173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HIPERTENSI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760134" y="2351494"/>
            <a:ext cx="1961449" cy="113173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ARTEROSKLEROSIS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23616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0931"/>
            <a:ext cx="8229600" cy="1143000"/>
          </a:xfrm>
        </p:spPr>
        <p:txBody>
          <a:bodyPr/>
          <a:lstStyle/>
          <a:p>
            <a:r>
              <a:rPr lang="en-US" b="1" dirty="0" err="1" smtClean="0"/>
              <a:t>Penyakit</a:t>
            </a:r>
            <a:r>
              <a:rPr lang="en-US" dirty="0" smtClean="0"/>
              <a:t> </a:t>
            </a:r>
            <a:r>
              <a:rPr lang="en-US" b="1" dirty="0" err="1" smtClean="0"/>
              <a:t>Jantung</a:t>
            </a:r>
            <a:r>
              <a:rPr lang="en-US" b="1" dirty="0" smtClean="0"/>
              <a:t> </a:t>
            </a:r>
            <a:r>
              <a:rPr lang="en-US" b="1" dirty="0" err="1" smtClean="0"/>
              <a:t>Koroner</a:t>
            </a:r>
            <a:r>
              <a:rPr lang="en-US" b="1" dirty="0" smtClean="0"/>
              <a:t> 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3976492" y="1159313"/>
            <a:ext cx="4572000" cy="43535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>
              <a:lnSpc>
                <a:spcPct val="110000"/>
              </a:lnSpc>
              <a:buFont typeface="Arial"/>
              <a:buChar char="•"/>
            </a:pPr>
            <a:r>
              <a:rPr lang="en-US" dirty="0" err="1" smtClean="0"/>
              <a:t>terjadi</a:t>
            </a:r>
            <a:r>
              <a:rPr lang="en-US" dirty="0" smtClean="0"/>
              <a:t> 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pembuluh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 di </a:t>
            </a:r>
            <a:r>
              <a:rPr lang="en-US" dirty="0" err="1"/>
              <a:t>jantung</a:t>
            </a:r>
            <a:r>
              <a:rPr lang="en-US" dirty="0"/>
              <a:t> </a:t>
            </a:r>
            <a:r>
              <a:rPr lang="en-US" dirty="0" err="1"/>
              <a:t>mengalami</a:t>
            </a:r>
            <a:r>
              <a:rPr lang="en-US" dirty="0"/>
              <a:t> </a:t>
            </a:r>
            <a:r>
              <a:rPr lang="en-US" dirty="0" err="1"/>
              <a:t>penyempitan</a:t>
            </a:r>
            <a:r>
              <a:rPr lang="en-US" dirty="0"/>
              <a:t> </a:t>
            </a:r>
            <a:r>
              <a:rPr lang="en-US" dirty="0" err="1"/>
              <a:t>akibat</a:t>
            </a:r>
            <a:r>
              <a:rPr lang="en-US" dirty="0"/>
              <a:t> </a:t>
            </a:r>
            <a:r>
              <a:rPr lang="en-US" dirty="0" err="1"/>
              <a:t>penumpukan</a:t>
            </a:r>
            <a:r>
              <a:rPr lang="en-US" dirty="0"/>
              <a:t> </a:t>
            </a:r>
            <a:r>
              <a:rPr lang="en-US" dirty="0" err="1"/>
              <a:t>lemak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plak</a:t>
            </a:r>
            <a:r>
              <a:rPr lang="en-US" dirty="0"/>
              <a:t> yang lama-lama </a:t>
            </a:r>
            <a:r>
              <a:rPr lang="en-US" dirty="0" err="1"/>
              <a:t>mengeras</a:t>
            </a:r>
            <a:r>
              <a:rPr lang="en-US" dirty="0"/>
              <a:t>. </a:t>
            </a:r>
            <a:r>
              <a:rPr lang="en-US" dirty="0" err="1"/>
              <a:t>Seiring</a:t>
            </a:r>
            <a:r>
              <a:rPr lang="en-US" dirty="0"/>
              <a:t> </a:t>
            </a:r>
            <a:r>
              <a:rPr lang="en-US" dirty="0" err="1"/>
              <a:t>berjalannya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</a:t>
            </a:r>
            <a:r>
              <a:rPr lang="en-US" dirty="0" err="1"/>
              <a:t>pembuluh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 yang </a:t>
            </a:r>
            <a:r>
              <a:rPr lang="en-US" dirty="0" err="1"/>
              <a:t>semakin</a:t>
            </a:r>
            <a:r>
              <a:rPr lang="en-US" dirty="0"/>
              <a:t> </a:t>
            </a:r>
            <a:r>
              <a:rPr lang="en-US" dirty="0" err="1"/>
              <a:t>sempit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aliran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 </a:t>
            </a:r>
            <a:r>
              <a:rPr lang="en-US" dirty="0" err="1"/>
              <a:t>terganggu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otot</a:t>
            </a:r>
            <a:r>
              <a:rPr lang="en-US" dirty="0"/>
              <a:t> </a:t>
            </a:r>
            <a:r>
              <a:rPr lang="en-US" dirty="0" err="1"/>
              <a:t>jantung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oksigen</a:t>
            </a:r>
            <a:r>
              <a:rPr lang="en-US" dirty="0"/>
              <a:t> yang </a:t>
            </a:r>
            <a:r>
              <a:rPr lang="en-US" dirty="0" err="1"/>
              <a:t>dibutuhkannya</a:t>
            </a:r>
            <a:r>
              <a:rPr lang="en-US" dirty="0" smtClean="0"/>
              <a:t>.</a:t>
            </a:r>
          </a:p>
          <a:p>
            <a:pPr marL="285750" indent="-285750" algn="just">
              <a:lnSpc>
                <a:spcPct val="110000"/>
              </a:lnSpc>
              <a:buFont typeface="Arial"/>
              <a:buChar char="•"/>
            </a:pPr>
            <a:endParaRPr lang="en-US" dirty="0" smtClean="0"/>
          </a:p>
          <a:p>
            <a:pPr marL="285750" indent="-285750" algn="just">
              <a:lnSpc>
                <a:spcPct val="110000"/>
              </a:lnSpc>
              <a:buFont typeface="Arial"/>
              <a:buChar char="•"/>
            </a:pPr>
            <a:r>
              <a:rPr lang="en-US" dirty="0" err="1" smtClean="0"/>
              <a:t>Gejala</a:t>
            </a:r>
            <a:r>
              <a:rPr lang="en-US" dirty="0"/>
              <a:t>	</a:t>
            </a:r>
            <a:r>
              <a:rPr lang="en-US" dirty="0" smtClean="0"/>
              <a:t>:</a:t>
            </a:r>
          </a:p>
          <a:p>
            <a:pPr marL="742950" lvl="1" indent="-285750" algn="just">
              <a:lnSpc>
                <a:spcPct val="110000"/>
              </a:lnSpc>
              <a:buFont typeface="Wingdings" charset="2"/>
              <a:buChar char="Ø"/>
            </a:pPr>
            <a:r>
              <a:rPr lang="en-US" dirty="0" err="1" smtClean="0"/>
              <a:t>Nyeri</a:t>
            </a:r>
            <a:r>
              <a:rPr lang="en-US" dirty="0" smtClean="0"/>
              <a:t> dada</a:t>
            </a:r>
          </a:p>
          <a:p>
            <a:pPr marL="742950" lvl="1" indent="-285750" algn="just">
              <a:lnSpc>
                <a:spcPct val="110000"/>
              </a:lnSpc>
              <a:buFont typeface="Wingdings" charset="2"/>
              <a:buChar char="Ø"/>
            </a:pPr>
            <a:r>
              <a:rPr lang="en-US" dirty="0" err="1" smtClean="0"/>
              <a:t>Mudah</a:t>
            </a:r>
            <a:r>
              <a:rPr lang="en-US" dirty="0" smtClean="0"/>
              <a:t> </a:t>
            </a:r>
            <a:r>
              <a:rPr lang="en-US" dirty="0" err="1" smtClean="0"/>
              <a:t>lelah</a:t>
            </a:r>
            <a:endParaRPr lang="en-US" dirty="0" smtClean="0"/>
          </a:p>
          <a:p>
            <a:pPr marL="742950" lvl="1" indent="-285750" algn="just">
              <a:lnSpc>
                <a:spcPct val="110000"/>
              </a:lnSpc>
              <a:buFont typeface="Wingdings" charset="2"/>
              <a:buChar char="Ø"/>
            </a:pPr>
            <a:r>
              <a:rPr lang="en-US" dirty="0" err="1" smtClean="0"/>
              <a:t>Sesak</a:t>
            </a:r>
            <a:r>
              <a:rPr lang="en-US" dirty="0" smtClean="0"/>
              <a:t> </a:t>
            </a:r>
            <a:r>
              <a:rPr lang="en-US" dirty="0" err="1" smtClean="0"/>
              <a:t>nafas</a:t>
            </a:r>
            <a:endParaRPr lang="en-US" dirty="0" smtClean="0"/>
          </a:p>
          <a:p>
            <a:pPr marL="742950" lvl="1" indent="-285750" algn="just">
              <a:lnSpc>
                <a:spcPct val="110000"/>
              </a:lnSpc>
              <a:buFont typeface="Wingdings" charset="2"/>
              <a:buChar char="Ø"/>
            </a:pPr>
            <a:r>
              <a:rPr lang="en-US" dirty="0" err="1" smtClean="0"/>
              <a:t>Pusing</a:t>
            </a:r>
            <a:r>
              <a:rPr lang="en-US" dirty="0" smtClean="0"/>
              <a:t>/</a:t>
            </a:r>
            <a:r>
              <a:rPr lang="en-US" dirty="0" err="1" smtClean="0"/>
              <a:t>kehilangan</a:t>
            </a:r>
            <a:r>
              <a:rPr lang="en-US" dirty="0" smtClean="0"/>
              <a:t> </a:t>
            </a:r>
            <a:r>
              <a:rPr lang="en-US" dirty="0" err="1" smtClean="0"/>
              <a:t>kesadaran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407265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84" y="125816"/>
            <a:ext cx="5813884" cy="32751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4404" y="3747299"/>
            <a:ext cx="3621137" cy="229601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 smtClean="0"/>
              <a:t>Pengobatan</a:t>
            </a:r>
            <a:endParaRPr lang="en-US" sz="2400" b="1" dirty="0" smtClean="0"/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2400" dirty="0" smtClean="0"/>
              <a:t>Aspirin 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2400" dirty="0" err="1" smtClean="0"/>
              <a:t>Morfin</a:t>
            </a:r>
            <a:r>
              <a:rPr lang="en-US" sz="2400" dirty="0" smtClean="0"/>
              <a:t> </a:t>
            </a:r>
            <a:r>
              <a:rPr lang="en-US" sz="2400" dirty="0" smtClean="0">
                <a:sym typeface="Wingdings"/>
              </a:rPr>
              <a:t> </a:t>
            </a:r>
            <a:r>
              <a:rPr lang="en-US" sz="2400" dirty="0" err="1" smtClean="0">
                <a:sym typeface="Wingdings"/>
              </a:rPr>
              <a:t>untuk</a:t>
            </a:r>
            <a:r>
              <a:rPr lang="en-US" sz="2400" dirty="0" smtClean="0">
                <a:sym typeface="Wingdings"/>
              </a:rPr>
              <a:t> </a:t>
            </a:r>
            <a:r>
              <a:rPr lang="en-US" sz="2400" dirty="0" err="1" smtClean="0">
                <a:sym typeface="Wingdings"/>
              </a:rPr>
              <a:t>meredakan</a:t>
            </a:r>
            <a:r>
              <a:rPr lang="en-US" sz="2400" dirty="0" smtClean="0">
                <a:sym typeface="Wingdings"/>
              </a:rPr>
              <a:t> </a:t>
            </a:r>
            <a:r>
              <a:rPr lang="en-US" sz="2400" dirty="0" err="1" smtClean="0">
                <a:sym typeface="Wingdings"/>
              </a:rPr>
              <a:t>nyeri</a:t>
            </a:r>
            <a:endParaRPr lang="en-US" sz="2400" dirty="0" smtClean="0">
              <a:sym typeface="Wingdings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2400" dirty="0" smtClean="0">
                <a:sym typeface="Wingdings"/>
              </a:rPr>
              <a:t>Nitroglycerin 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274123" y="1131735"/>
            <a:ext cx="2288358" cy="287771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b="1" dirty="0" err="1" smtClean="0"/>
              <a:t>Penyebab</a:t>
            </a:r>
            <a:endParaRPr lang="en-US" sz="2000" b="1" dirty="0" smtClean="0"/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US" sz="2000" dirty="0" smtClean="0"/>
              <a:t>Kadar </a:t>
            </a:r>
            <a:r>
              <a:rPr lang="en-US" sz="2000" dirty="0" err="1" smtClean="0"/>
              <a:t>kolestrol</a:t>
            </a:r>
            <a:r>
              <a:rPr lang="en-US" sz="2000" dirty="0" smtClean="0"/>
              <a:t> </a:t>
            </a:r>
            <a:r>
              <a:rPr lang="en-US" sz="2000" dirty="0" err="1" smtClean="0"/>
              <a:t>tinggi</a:t>
            </a:r>
            <a:endParaRPr lang="en-US" sz="2000" dirty="0" smtClean="0"/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US" sz="2000" dirty="0" err="1" smtClean="0"/>
              <a:t>Merokok</a:t>
            </a:r>
            <a:endParaRPr lang="en-US" sz="2000" dirty="0" smtClean="0"/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US" sz="2000" dirty="0" err="1" smtClean="0"/>
              <a:t>Kegemukan</a:t>
            </a:r>
            <a:endParaRPr lang="en-US" sz="2000" dirty="0" smtClean="0"/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US" sz="2000" dirty="0" err="1" smtClean="0"/>
              <a:t>Kurang</a:t>
            </a:r>
            <a:r>
              <a:rPr lang="en-US" sz="2000" dirty="0" smtClean="0"/>
              <a:t> </a:t>
            </a:r>
            <a:r>
              <a:rPr lang="en-US" sz="2000" dirty="0" err="1" smtClean="0"/>
              <a:t>olahraga</a:t>
            </a:r>
            <a:endParaRPr lang="en-US" sz="2000" dirty="0" smtClean="0"/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US" sz="2000" dirty="0" err="1" smtClean="0"/>
              <a:t>Sress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197188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13667" y="221485"/>
            <a:ext cx="4572000" cy="1143000"/>
          </a:xfrm>
        </p:spPr>
        <p:txBody>
          <a:bodyPr/>
          <a:lstStyle/>
          <a:p>
            <a:r>
              <a:rPr lang="en-US" b="1" dirty="0" err="1" smtClean="0"/>
              <a:t>Hipertensi</a:t>
            </a:r>
            <a:r>
              <a:rPr lang="en-US" b="1" dirty="0" smtClean="0"/>
              <a:t>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6518" y="1270190"/>
            <a:ext cx="4610281" cy="4855973"/>
          </a:xfrm>
        </p:spPr>
        <p:txBody>
          <a:bodyPr/>
          <a:lstStyle/>
          <a:p>
            <a:pPr algn="just"/>
            <a:r>
              <a:rPr lang="en-US" dirty="0" err="1" smtClean="0"/>
              <a:t>Hipertensi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nama</a:t>
            </a:r>
            <a:r>
              <a:rPr lang="en-US" dirty="0" smtClean="0"/>
              <a:t> lain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tekanan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 err="1" smtClean="0"/>
              <a:t>tinggi</a:t>
            </a:r>
            <a:r>
              <a:rPr lang="en-US" dirty="0" smtClean="0"/>
              <a:t>. </a:t>
            </a:r>
            <a:r>
              <a:rPr lang="en-US" dirty="0" err="1" smtClean="0"/>
              <a:t>Tekanan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 err="1" smtClean="0"/>
              <a:t>itu</a:t>
            </a:r>
            <a:r>
              <a:rPr lang="en-US" dirty="0" smtClean="0"/>
              <a:t> </a:t>
            </a:r>
            <a:r>
              <a:rPr lang="en-US" dirty="0" err="1" smtClean="0"/>
              <a:t>sendiri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kekuatan</a:t>
            </a:r>
            <a:r>
              <a:rPr lang="en-US" dirty="0" smtClean="0"/>
              <a:t> </a:t>
            </a:r>
            <a:r>
              <a:rPr lang="en-US" dirty="0" err="1" smtClean="0"/>
              <a:t>aliran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jantung</a:t>
            </a:r>
            <a:r>
              <a:rPr lang="en-US" dirty="0" smtClean="0"/>
              <a:t> yang </a:t>
            </a:r>
            <a:r>
              <a:rPr lang="en-US" dirty="0" err="1" smtClean="0"/>
              <a:t>mendorong</a:t>
            </a:r>
            <a:r>
              <a:rPr lang="en-US" dirty="0" smtClean="0"/>
              <a:t> </a:t>
            </a:r>
            <a:r>
              <a:rPr lang="en-US" dirty="0" err="1" smtClean="0"/>
              <a:t>melawan</a:t>
            </a:r>
            <a:r>
              <a:rPr lang="en-US" dirty="0" smtClean="0"/>
              <a:t> </a:t>
            </a:r>
            <a:r>
              <a:rPr lang="en-US" dirty="0" err="1" smtClean="0"/>
              <a:t>dinding</a:t>
            </a:r>
            <a:r>
              <a:rPr lang="en-US" dirty="0" smtClean="0"/>
              <a:t> </a:t>
            </a:r>
            <a:r>
              <a:rPr lang="en-US" dirty="0" err="1" smtClean="0"/>
              <a:t>pembuluh</a:t>
            </a:r>
            <a:r>
              <a:rPr lang="en-US" dirty="0" smtClean="0"/>
              <a:t> (</a:t>
            </a:r>
            <a:r>
              <a:rPr lang="en-US" dirty="0" err="1" smtClean="0"/>
              <a:t>arteri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xmlns="" val="1195732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19" y="350496"/>
            <a:ext cx="8229600" cy="6507503"/>
          </a:xfrm>
        </p:spPr>
        <p:txBody>
          <a:bodyPr>
            <a:normAutofit fontScale="92500"/>
          </a:bodyPr>
          <a:lstStyle/>
          <a:p>
            <a:pPr algn="just">
              <a:lnSpc>
                <a:spcPct val="120000"/>
              </a:lnSpc>
            </a:pPr>
            <a:r>
              <a:rPr lang="en-US" dirty="0" err="1" smtClean="0"/>
              <a:t>Tekanan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 err="1" smtClean="0"/>
              <a:t>tinggi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kondisi</a:t>
            </a:r>
            <a:r>
              <a:rPr lang="en-US" dirty="0" smtClean="0"/>
              <a:t> </a:t>
            </a:r>
            <a:r>
              <a:rPr lang="en-US" dirty="0" err="1" smtClean="0"/>
              <a:t>dimana</a:t>
            </a:r>
            <a:r>
              <a:rPr lang="en-US" dirty="0" smtClean="0"/>
              <a:t> </a:t>
            </a:r>
            <a:r>
              <a:rPr lang="en-US" b="1" dirty="0" err="1" smtClean="0"/>
              <a:t>tekanan</a:t>
            </a:r>
            <a:r>
              <a:rPr lang="en-US" b="1" dirty="0" smtClean="0"/>
              <a:t> </a:t>
            </a:r>
            <a:r>
              <a:rPr lang="en-US" b="1" dirty="0" err="1" smtClean="0"/>
              <a:t>darah</a:t>
            </a:r>
            <a:r>
              <a:rPr lang="en-US" b="1" dirty="0" smtClean="0"/>
              <a:t> </a:t>
            </a:r>
            <a:r>
              <a:rPr lang="en-US" b="1" dirty="0" err="1" smtClean="0"/>
              <a:t>lebih</a:t>
            </a:r>
            <a:r>
              <a:rPr lang="en-US" b="1" dirty="0" smtClean="0"/>
              <a:t> </a:t>
            </a:r>
            <a:r>
              <a:rPr lang="en-US" b="1" dirty="0" err="1" smtClean="0"/>
              <a:t>tinggi</a:t>
            </a:r>
            <a:r>
              <a:rPr lang="en-US" b="1" dirty="0" smtClean="0"/>
              <a:t> </a:t>
            </a:r>
            <a:r>
              <a:rPr lang="en-US" b="1" dirty="0" err="1" smtClean="0"/>
              <a:t>dari</a:t>
            </a:r>
            <a:r>
              <a:rPr lang="en-US" b="1" dirty="0" smtClean="0"/>
              <a:t> 140/90 </a:t>
            </a:r>
            <a:r>
              <a:rPr lang="en-US" dirty="0" err="1" smtClean="0"/>
              <a:t>milimeter</a:t>
            </a:r>
            <a:r>
              <a:rPr lang="en-US" dirty="0" smtClean="0"/>
              <a:t> </a:t>
            </a:r>
            <a:r>
              <a:rPr lang="en-US" dirty="0" err="1" smtClean="0"/>
              <a:t>merkuri</a:t>
            </a:r>
            <a:r>
              <a:rPr lang="en-US" dirty="0" smtClean="0"/>
              <a:t> (</a:t>
            </a:r>
            <a:r>
              <a:rPr lang="en-US" dirty="0" err="1" smtClean="0"/>
              <a:t>mmHG</a:t>
            </a:r>
            <a:r>
              <a:rPr lang="en-US" dirty="0" smtClean="0"/>
              <a:t>). </a:t>
            </a:r>
            <a:r>
              <a:rPr lang="en-US" dirty="0" err="1" smtClean="0"/>
              <a:t>Angka</a:t>
            </a:r>
            <a:r>
              <a:rPr lang="en-US" dirty="0" smtClean="0"/>
              <a:t> 140mmHG </a:t>
            </a:r>
            <a:r>
              <a:rPr lang="en-US" dirty="0" err="1" smtClean="0"/>
              <a:t>merujuk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bacaan</a:t>
            </a:r>
            <a:r>
              <a:rPr lang="en-US" dirty="0" smtClean="0"/>
              <a:t> </a:t>
            </a:r>
            <a:r>
              <a:rPr lang="en-US" dirty="0" err="1" smtClean="0"/>
              <a:t>sistolik</a:t>
            </a:r>
            <a:r>
              <a:rPr lang="en-US" dirty="0" smtClean="0"/>
              <a:t>, </a:t>
            </a:r>
            <a:r>
              <a:rPr lang="en-US" dirty="0" err="1" smtClean="0"/>
              <a:t>sementara</a:t>
            </a:r>
            <a:r>
              <a:rPr lang="en-US" dirty="0" smtClean="0"/>
              <a:t> </a:t>
            </a:r>
            <a:r>
              <a:rPr lang="en-US" dirty="0" err="1" smtClean="0"/>
              <a:t>angka</a:t>
            </a:r>
            <a:r>
              <a:rPr lang="en-US" dirty="0" smtClean="0"/>
              <a:t> 90 mm HG </a:t>
            </a:r>
            <a:r>
              <a:rPr lang="en-US" dirty="0" err="1" smtClean="0"/>
              <a:t>mengacu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bacaan</a:t>
            </a:r>
            <a:r>
              <a:rPr lang="en-US" dirty="0" smtClean="0"/>
              <a:t> </a:t>
            </a:r>
            <a:r>
              <a:rPr lang="en-US" dirty="0" err="1" smtClean="0"/>
              <a:t>diastolik</a:t>
            </a:r>
            <a:endParaRPr lang="en-US" dirty="0" smtClean="0"/>
          </a:p>
          <a:p>
            <a:pPr algn="just">
              <a:lnSpc>
                <a:spcPct val="120000"/>
              </a:lnSpc>
            </a:pPr>
            <a:r>
              <a:rPr lang="en-US" b="1" dirty="0" err="1" smtClean="0"/>
              <a:t>Hipertensi</a:t>
            </a:r>
            <a:r>
              <a:rPr lang="en-US" b="1" dirty="0" smtClean="0"/>
              <a:t> primer </a:t>
            </a:r>
            <a:r>
              <a:rPr lang="en-US" b="1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hipertensi</a:t>
            </a:r>
            <a:r>
              <a:rPr lang="en-US" dirty="0" smtClean="0">
                <a:sym typeface="Wingdings"/>
              </a:rPr>
              <a:t> yang </a:t>
            </a:r>
            <a:r>
              <a:rPr lang="en-US" dirty="0" err="1" smtClean="0">
                <a:sym typeface="Wingdings"/>
              </a:rPr>
              <a:t>penyebabnya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tidak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jelas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antara</a:t>
            </a:r>
            <a:r>
              <a:rPr lang="en-US" dirty="0" smtClean="0">
                <a:sym typeface="Wingdings"/>
              </a:rPr>
              <a:t> lain ; </a:t>
            </a:r>
            <a:r>
              <a:rPr lang="en-US" dirty="0" err="1" smtClean="0">
                <a:sym typeface="Wingdings"/>
              </a:rPr>
              <a:t>merokok</a:t>
            </a:r>
            <a:r>
              <a:rPr lang="en-US" dirty="0" smtClean="0">
                <a:sym typeface="Wingdings"/>
              </a:rPr>
              <a:t>, </a:t>
            </a:r>
            <a:r>
              <a:rPr lang="en-US" dirty="0" err="1" smtClean="0">
                <a:sym typeface="Wingdings"/>
              </a:rPr>
              <a:t>makanan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asin</a:t>
            </a:r>
            <a:r>
              <a:rPr lang="en-US" dirty="0" smtClean="0">
                <a:sym typeface="Wingdings"/>
              </a:rPr>
              <a:t> yang </a:t>
            </a:r>
            <a:r>
              <a:rPr lang="en-US" dirty="0" err="1" smtClean="0">
                <a:sym typeface="Wingdings"/>
              </a:rPr>
              <a:t>mengandung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natrium</a:t>
            </a:r>
            <a:endParaRPr lang="en-US" dirty="0" smtClean="0">
              <a:sym typeface="Wingdings"/>
            </a:endParaRPr>
          </a:p>
          <a:p>
            <a:pPr algn="just">
              <a:lnSpc>
                <a:spcPct val="120000"/>
              </a:lnSpc>
            </a:pPr>
            <a:r>
              <a:rPr lang="en-US" b="1" dirty="0" err="1" smtClean="0"/>
              <a:t>Hipertensi</a:t>
            </a:r>
            <a:r>
              <a:rPr lang="en-US" b="1" dirty="0" smtClean="0"/>
              <a:t> </a:t>
            </a:r>
            <a:r>
              <a:rPr lang="en-US" b="1" dirty="0" err="1" smtClean="0"/>
              <a:t>sekunder</a:t>
            </a:r>
            <a:r>
              <a:rPr lang="en-US" b="1" dirty="0" smtClean="0"/>
              <a:t> </a:t>
            </a:r>
            <a:r>
              <a:rPr lang="en-US" b="1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muncul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sebagai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efek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samping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obat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gagal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ginjal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dan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perawatan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penyakit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jantung</a:t>
            </a:r>
            <a:r>
              <a:rPr lang="en-US" dirty="0" smtClean="0">
                <a:sym typeface="Wingdings"/>
              </a:rPr>
              <a:t>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xmlns="" val="21344495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34" y="155918"/>
            <a:ext cx="5505628" cy="3101504"/>
          </a:xfrm>
          <a:prstGeom prst="rect">
            <a:avLst/>
          </a:prstGeom>
        </p:spPr>
      </p:pic>
      <p:pic>
        <p:nvPicPr>
          <p:cNvPr id="5" name="Picture 4" descr="obat darah tinggi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806"/>
          <a:stretch/>
        </p:blipFill>
        <p:spPr>
          <a:xfrm>
            <a:off x="633149" y="3480484"/>
            <a:ext cx="7642310" cy="293268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35229" y="414970"/>
            <a:ext cx="2602692" cy="258532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err="1" smtClean="0"/>
              <a:t>Gejala</a:t>
            </a:r>
            <a:r>
              <a:rPr lang="en-US" dirty="0" smtClean="0"/>
              <a:t> </a:t>
            </a:r>
          </a:p>
          <a:p>
            <a:pPr marL="285750" indent="-285750">
              <a:buFont typeface="Wingdings" charset="2"/>
              <a:buChar char="Ø"/>
            </a:pPr>
            <a:r>
              <a:rPr lang="en-US" dirty="0" err="1" smtClean="0"/>
              <a:t>Pusing</a:t>
            </a:r>
            <a:endParaRPr 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dirty="0" err="1" smtClean="0"/>
              <a:t>Penglihatan</a:t>
            </a:r>
            <a:r>
              <a:rPr lang="en-US" dirty="0" smtClean="0"/>
              <a:t> </a:t>
            </a:r>
            <a:r>
              <a:rPr lang="en-US" dirty="0" err="1" smtClean="0"/>
              <a:t>buram</a:t>
            </a:r>
            <a:endParaRPr 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dirty="0" err="1" smtClean="0"/>
              <a:t>Mual</a:t>
            </a:r>
            <a:endParaRPr 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dirty="0" err="1" smtClean="0"/>
              <a:t>Kelelahan</a:t>
            </a:r>
            <a:endParaRPr 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dirty="0" err="1" smtClean="0"/>
              <a:t>Mual</a:t>
            </a:r>
            <a:endParaRPr 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dirty="0" err="1" smtClean="0"/>
              <a:t>Telinga</a:t>
            </a:r>
            <a:r>
              <a:rPr lang="en-US" dirty="0" smtClean="0"/>
              <a:t> </a:t>
            </a:r>
            <a:r>
              <a:rPr lang="en-US" dirty="0" err="1" smtClean="0"/>
              <a:t>berdengung</a:t>
            </a:r>
            <a:endParaRPr lang="en-US" dirty="0" smtClean="0"/>
          </a:p>
          <a:p>
            <a:pPr marL="285750" indent="-285750">
              <a:buFont typeface="Wingdings" charset="2"/>
              <a:buChar char="Ø"/>
            </a:pPr>
            <a:r>
              <a:rPr lang="en-US" dirty="0" err="1" smtClean="0"/>
              <a:t>Detak</a:t>
            </a:r>
            <a:r>
              <a:rPr lang="en-US" dirty="0" smtClean="0"/>
              <a:t> </a:t>
            </a:r>
            <a:r>
              <a:rPr lang="en-US" dirty="0" err="1" smtClean="0"/>
              <a:t>jantung</a:t>
            </a:r>
            <a:r>
              <a:rPr lang="en-US" dirty="0" smtClean="0"/>
              <a:t> </a:t>
            </a:r>
            <a:r>
              <a:rPr lang="en-US" dirty="0" err="1" smtClean="0"/>
              <a:t>tak</a:t>
            </a:r>
            <a:r>
              <a:rPr lang="en-US" dirty="0" smtClean="0"/>
              <a:t> </a:t>
            </a:r>
            <a:r>
              <a:rPr lang="en-US" dirty="0" err="1" smtClean="0"/>
              <a:t>teratur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913706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1207" y="274638"/>
            <a:ext cx="4350394" cy="1143000"/>
          </a:xfrm>
        </p:spPr>
        <p:txBody>
          <a:bodyPr/>
          <a:lstStyle/>
          <a:p>
            <a:r>
              <a:rPr lang="en-US" b="1" dirty="0" err="1" smtClean="0"/>
              <a:t>Artersklerosis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1207" y="1323554"/>
            <a:ext cx="4525007" cy="5045984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/>
              <a:t>Penumpukan</a:t>
            </a:r>
            <a:r>
              <a:rPr lang="en-US" dirty="0" smtClean="0"/>
              <a:t> </a:t>
            </a:r>
            <a:r>
              <a:rPr lang="en-US" dirty="0" err="1" smtClean="0"/>
              <a:t>lemak</a:t>
            </a:r>
            <a:r>
              <a:rPr lang="en-US" dirty="0" smtClean="0"/>
              <a:t>, </a:t>
            </a:r>
            <a:r>
              <a:rPr lang="en-US" dirty="0" err="1" smtClean="0"/>
              <a:t>kolestrol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substansi</a:t>
            </a:r>
            <a:r>
              <a:rPr lang="en-US" dirty="0" smtClean="0"/>
              <a:t> lain di </a:t>
            </a:r>
            <a:r>
              <a:rPr lang="en-US" dirty="0" err="1" smtClean="0"/>
              <a:t>dinding</a:t>
            </a:r>
            <a:r>
              <a:rPr lang="en-US" dirty="0" smtClean="0"/>
              <a:t> </a:t>
            </a:r>
            <a:r>
              <a:rPr lang="en-US" dirty="0" err="1" smtClean="0"/>
              <a:t>pembuluh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(</a:t>
            </a:r>
            <a:r>
              <a:rPr lang="en-US" dirty="0" err="1" smtClean="0"/>
              <a:t>arteri</a:t>
            </a:r>
            <a:r>
              <a:rPr lang="en-US" dirty="0" smtClean="0"/>
              <a:t>) yang </a:t>
            </a:r>
            <a:r>
              <a:rPr lang="en-US" dirty="0" err="1" smtClean="0"/>
              <a:t>menyebabkan</a:t>
            </a:r>
            <a:r>
              <a:rPr lang="en-US" dirty="0" smtClean="0"/>
              <a:t> </a:t>
            </a:r>
            <a:r>
              <a:rPr lang="en-US" dirty="0" err="1" smtClean="0"/>
              <a:t>penyempitan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menghambat</a:t>
            </a:r>
            <a:r>
              <a:rPr lang="en-US" dirty="0" smtClean="0"/>
              <a:t> </a:t>
            </a:r>
            <a:r>
              <a:rPr lang="en-US" dirty="0" err="1" smtClean="0"/>
              <a:t>aliran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Penyebab</a:t>
            </a:r>
            <a:r>
              <a:rPr lang="en-US" dirty="0" smtClean="0"/>
              <a:t> :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Kadar </a:t>
            </a:r>
            <a:r>
              <a:rPr lang="en-US" dirty="0" err="1" smtClean="0"/>
              <a:t>kolestrol</a:t>
            </a:r>
            <a:r>
              <a:rPr lang="en-US" dirty="0" smtClean="0"/>
              <a:t> </a:t>
            </a:r>
            <a:r>
              <a:rPr lang="en-US" dirty="0" err="1" smtClean="0"/>
              <a:t>tinggi</a:t>
            </a: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err="1" smtClean="0"/>
              <a:t>Gula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 err="1" smtClean="0"/>
              <a:t>berlebih</a:t>
            </a: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err="1" smtClean="0"/>
              <a:t>Kurang</a:t>
            </a:r>
            <a:r>
              <a:rPr lang="en-US" dirty="0" smtClean="0"/>
              <a:t> vitamin D </a:t>
            </a:r>
            <a:r>
              <a:rPr lang="en-US" dirty="0" err="1" smtClean="0"/>
              <a:t>dan</a:t>
            </a:r>
            <a:r>
              <a:rPr lang="en-US" dirty="0" smtClean="0"/>
              <a:t> vitamin 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066293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731739"/>
            <a:ext cx="6520528" cy="36732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3004" y="4404970"/>
            <a:ext cx="7606903" cy="17450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dirty="0" err="1"/>
              <a:t>Gejala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yang </a:t>
            </a:r>
            <a:r>
              <a:rPr lang="en-US" dirty="0" err="1"/>
              <a:t>muncul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kondisi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kram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nyeri</a:t>
            </a:r>
            <a:r>
              <a:rPr lang="en-US" dirty="0"/>
              <a:t> yang </a:t>
            </a:r>
            <a:r>
              <a:rPr lang="en-US" dirty="0" err="1"/>
              <a:t>terjadi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daerah</a:t>
            </a:r>
            <a:r>
              <a:rPr lang="en-US" dirty="0"/>
              <a:t> yang </a:t>
            </a:r>
            <a:r>
              <a:rPr lang="en-US" dirty="0" err="1"/>
              <a:t>mengalami</a:t>
            </a:r>
            <a:r>
              <a:rPr lang="en-US" dirty="0"/>
              <a:t> </a:t>
            </a:r>
            <a:r>
              <a:rPr lang="en-US" dirty="0" err="1"/>
              <a:t>aterosklerosis</a:t>
            </a:r>
            <a:r>
              <a:rPr lang="en-US" dirty="0"/>
              <a:t>, </a:t>
            </a:r>
            <a:r>
              <a:rPr lang="en-US" dirty="0" err="1"/>
              <a:t>gejala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timbul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perlahan</a:t>
            </a:r>
            <a:r>
              <a:rPr lang="en-US" dirty="0"/>
              <a:t>, </a:t>
            </a:r>
            <a:r>
              <a:rPr lang="en-US" dirty="0" err="1"/>
              <a:t>seiring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penyempitan</a:t>
            </a:r>
            <a:r>
              <a:rPr lang="en-US" dirty="0"/>
              <a:t> </a:t>
            </a:r>
            <a:r>
              <a:rPr lang="en-US" dirty="0" err="1"/>
              <a:t>pembuluh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ateroma</a:t>
            </a:r>
            <a:r>
              <a:rPr lang="en-US" dirty="0"/>
              <a:t> yang </a:t>
            </a:r>
            <a:r>
              <a:rPr lang="en-US" dirty="0" err="1"/>
              <a:t>juga</a:t>
            </a:r>
            <a:r>
              <a:rPr lang="en-US" dirty="0"/>
              <a:t> </a:t>
            </a:r>
            <a:r>
              <a:rPr lang="en-US" dirty="0" err="1"/>
              <a:t>terjadi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perlahan</a:t>
            </a:r>
            <a:r>
              <a:rPr lang="en-US" dirty="0"/>
              <a:t>. </a:t>
            </a:r>
            <a:r>
              <a:rPr lang="en-US" dirty="0" err="1"/>
              <a:t>Apabila</a:t>
            </a:r>
            <a:r>
              <a:rPr lang="en-US" dirty="0"/>
              <a:t> </a:t>
            </a:r>
            <a:r>
              <a:rPr lang="en-US" dirty="0" err="1"/>
              <a:t>penyumbatan</a:t>
            </a:r>
            <a:r>
              <a:rPr lang="en-US" dirty="0"/>
              <a:t> </a:t>
            </a:r>
            <a:r>
              <a:rPr lang="en-US" dirty="0" err="1"/>
              <a:t>terjadi</a:t>
            </a:r>
            <a:r>
              <a:rPr lang="en-US" dirty="0"/>
              <a:t> </a:t>
            </a:r>
            <a:r>
              <a:rPr lang="en-US" dirty="0" err="1"/>
              <a:t>mendadak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gejala</a:t>
            </a:r>
            <a:r>
              <a:rPr lang="en-US" dirty="0"/>
              <a:t> </a:t>
            </a:r>
            <a:r>
              <a:rPr lang="en-US" dirty="0" err="1"/>
              <a:t>juga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timbul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mendadak</a:t>
            </a:r>
            <a:r>
              <a:rPr lang="en-US" dirty="0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305152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Pengobatan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41830" y="1807630"/>
            <a:ext cx="7944970" cy="36794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30000"/>
              </a:lnSpc>
              <a:buFont typeface="Arial"/>
              <a:buChar char="•"/>
            </a:pPr>
            <a:r>
              <a:rPr lang="en-US" dirty="0" err="1"/>
              <a:t>Obat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pencegah</a:t>
            </a:r>
            <a:r>
              <a:rPr lang="en-US" dirty="0"/>
              <a:t> </a:t>
            </a:r>
            <a:r>
              <a:rPr lang="en-US" dirty="0" err="1"/>
              <a:t>pembekuan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 yang </a:t>
            </a:r>
            <a:r>
              <a:rPr lang="en-US" dirty="0" err="1"/>
              <a:t>menghambat</a:t>
            </a:r>
            <a:r>
              <a:rPr lang="en-US" dirty="0"/>
              <a:t> </a:t>
            </a:r>
            <a:r>
              <a:rPr lang="en-US" dirty="0" err="1"/>
              <a:t>arteri</a:t>
            </a:r>
            <a:r>
              <a:rPr lang="en-US" dirty="0"/>
              <a:t>. </a:t>
            </a:r>
            <a:r>
              <a:rPr lang="en-US" dirty="0" err="1"/>
              <a:t>Obat</a:t>
            </a:r>
            <a:r>
              <a:rPr lang="en-US" dirty="0"/>
              <a:t> yang </a:t>
            </a:r>
            <a:r>
              <a:rPr lang="en-US" dirty="0" err="1"/>
              <a:t>mungkin</a:t>
            </a:r>
            <a:r>
              <a:rPr lang="en-US" dirty="0"/>
              <a:t> </a:t>
            </a:r>
            <a:r>
              <a:rPr lang="en-US" dirty="0" err="1"/>
              <a:t>diberikan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antiplatelet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antikoagulan</a:t>
            </a:r>
            <a:r>
              <a:rPr lang="en-US" dirty="0"/>
              <a:t>,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aspirin</a:t>
            </a:r>
            <a:r>
              <a:rPr lang="en-US" dirty="0"/>
              <a:t>.</a:t>
            </a:r>
          </a:p>
          <a:p>
            <a:pPr marL="285750" indent="-285750" algn="just">
              <a:lnSpc>
                <a:spcPct val="130000"/>
              </a:lnSpc>
              <a:buFont typeface="Arial"/>
              <a:buChar char="•"/>
            </a:pPr>
            <a:r>
              <a:rPr lang="en-US" dirty="0" err="1"/>
              <a:t>Obat</a:t>
            </a:r>
            <a:r>
              <a:rPr lang="en-US" dirty="0"/>
              <a:t> </a:t>
            </a:r>
            <a:r>
              <a:rPr lang="en-US" dirty="0" err="1"/>
              <a:t>penurun</a:t>
            </a:r>
            <a:r>
              <a:rPr lang="en-US" dirty="0"/>
              <a:t> </a:t>
            </a:r>
            <a:r>
              <a:rPr lang="en-US" dirty="0" err="1"/>
              <a:t>tekanan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. </a:t>
            </a:r>
            <a:r>
              <a:rPr lang="en-US" dirty="0" err="1"/>
              <a:t>Obat</a:t>
            </a:r>
            <a:r>
              <a:rPr lang="en-US" dirty="0"/>
              <a:t> yang </a:t>
            </a:r>
            <a:r>
              <a:rPr lang="en-US" dirty="0" err="1"/>
              <a:t>mungkin</a:t>
            </a:r>
            <a:r>
              <a:rPr lang="en-US" dirty="0"/>
              <a:t> </a:t>
            </a:r>
            <a:r>
              <a:rPr lang="en-US" dirty="0" err="1"/>
              <a:t>diberikan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penghambat</a:t>
            </a:r>
            <a:r>
              <a:rPr lang="en-US" dirty="0"/>
              <a:t> beta (beta blockers</a:t>
            </a:r>
            <a:r>
              <a:rPr lang="en-US" dirty="0" smtClean="0"/>
              <a:t>)</a:t>
            </a:r>
          </a:p>
          <a:p>
            <a:pPr marL="285750" indent="-285750" algn="just">
              <a:lnSpc>
                <a:spcPct val="130000"/>
              </a:lnSpc>
              <a:buFont typeface="Arial"/>
              <a:buChar char="•"/>
            </a:pPr>
            <a:r>
              <a:rPr lang="en-US" dirty="0" err="1" smtClean="0"/>
              <a:t>Obat</a:t>
            </a:r>
            <a:r>
              <a:rPr lang="en-US" dirty="0" smtClean="0"/>
              <a:t> </a:t>
            </a:r>
            <a:r>
              <a:rPr lang="en-US" dirty="0" err="1"/>
              <a:t>penurun</a:t>
            </a:r>
            <a:r>
              <a:rPr lang="en-US" dirty="0"/>
              <a:t> </a:t>
            </a:r>
            <a:r>
              <a:rPr lang="en-US" dirty="0" err="1"/>
              <a:t>kadar</a:t>
            </a:r>
            <a:r>
              <a:rPr lang="en-US" dirty="0"/>
              <a:t> </a:t>
            </a:r>
            <a:r>
              <a:rPr lang="en-US" dirty="0" err="1" smtClean="0"/>
              <a:t>kolesterol</a:t>
            </a:r>
            <a:r>
              <a:rPr lang="en-US" dirty="0" smtClean="0"/>
              <a:t> </a:t>
            </a:r>
            <a:r>
              <a:rPr lang="en-US" dirty="0" err="1" smtClean="0"/>
              <a:t>jahat</a:t>
            </a:r>
            <a:r>
              <a:rPr lang="en-US" dirty="0" smtClean="0"/>
              <a:t>,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misalnya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statin </a:t>
            </a:r>
            <a:r>
              <a:rPr lang="en-US" dirty="0" err="1">
                <a:solidFill>
                  <a:srgbClr val="FF0000"/>
                </a:solidFill>
              </a:rPr>
              <a:t>dan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asam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fibrat</a:t>
            </a:r>
            <a:r>
              <a:rPr lang="en-US" dirty="0">
                <a:solidFill>
                  <a:srgbClr val="FF0000"/>
                </a:solidFill>
              </a:rPr>
              <a:t>.</a:t>
            </a:r>
          </a:p>
          <a:p>
            <a:pPr marL="285750" indent="-285750" algn="just">
              <a:lnSpc>
                <a:spcPct val="130000"/>
              </a:lnSpc>
              <a:buFont typeface="Arial"/>
              <a:buChar char="•"/>
            </a:pPr>
            <a:r>
              <a:rPr lang="en-US" dirty="0" err="1"/>
              <a:t>Obat</a:t>
            </a:r>
            <a:r>
              <a:rPr lang="en-US" dirty="0"/>
              <a:t> </a:t>
            </a:r>
            <a:r>
              <a:rPr lang="en-US" dirty="0" err="1"/>
              <a:t>penghambat</a:t>
            </a:r>
            <a:r>
              <a:rPr lang="en-US" dirty="0"/>
              <a:t> </a:t>
            </a:r>
            <a:r>
              <a:rPr lang="en-US" dirty="0" err="1"/>
              <a:t>enzim</a:t>
            </a:r>
            <a:r>
              <a:rPr lang="en-US" dirty="0"/>
              <a:t> </a:t>
            </a:r>
            <a:r>
              <a:rPr lang="en-US" dirty="0" err="1"/>
              <a:t>angiostensin</a:t>
            </a:r>
            <a:r>
              <a:rPr lang="en-US" dirty="0"/>
              <a:t> (ACE inhibitors). </a:t>
            </a:r>
            <a:r>
              <a:rPr lang="en-US" dirty="0" err="1"/>
              <a:t>Obat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meredakan</a:t>
            </a:r>
            <a:r>
              <a:rPr lang="en-US" dirty="0"/>
              <a:t> </a:t>
            </a:r>
            <a:r>
              <a:rPr lang="en-US" dirty="0" err="1"/>
              <a:t>perkembangan</a:t>
            </a:r>
            <a:r>
              <a:rPr lang="en-US" dirty="0"/>
              <a:t> </a:t>
            </a:r>
            <a:r>
              <a:rPr lang="en-US" dirty="0" err="1"/>
              <a:t>aterosklerosis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menurunkan</a:t>
            </a:r>
            <a:r>
              <a:rPr lang="en-US" dirty="0"/>
              <a:t> </a:t>
            </a:r>
            <a:r>
              <a:rPr lang="en-US" dirty="0" err="1"/>
              <a:t>tekanan</a:t>
            </a:r>
            <a:r>
              <a:rPr lang="en-US" dirty="0"/>
              <a:t> </a:t>
            </a:r>
            <a:r>
              <a:rPr lang="en-US" dirty="0" err="1"/>
              <a:t>darah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mencegah</a:t>
            </a:r>
            <a:r>
              <a:rPr lang="en-US" dirty="0"/>
              <a:t> </a:t>
            </a:r>
            <a:r>
              <a:rPr lang="en-US" dirty="0" err="1"/>
              <a:t>penyempitan</a:t>
            </a:r>
            <a:r>
              <a:rPr lang="en-US" dirty="0"/>
              <a:t> </a:t>
            </a:r>
            <a:r>
              <a:rPr lang="en-US" dirty="0" err="1"/>
              <a:t>arteri</a:t>
            </a:r>
            <a:r>
              <a:rPr lang="en-US" dirty="0"/>
              <a:t>.</a:t>
            </a:r>
          </a:p>
          <a:p>
            <a:pPr marL="285750" indent="-285750" algn="just">
              <a:lnSpc>
                <a:spcPct val="130000"/>
              </a:lnSpc>
              <a:buFont typeface="Arial"/>
              <a:buChar char="•"/>
            </a:pPr>
            <a:r>
              <a:rPr lang="en-US" dirty="0" err="1"/>
              <a:t>Obat-obatan</a:t>
            </a:r>
            <a:r>
              <a:rPr lang="en-US" dirty="0"/>
              <a:t> lain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mengendalikan</a:t>
            </a:r>
            <a:r>
              <a:rPr lang="en-US" dirty="0"/>
              <a:t> </a:t>
            </a:r>
            <a:r>
              <a:rPr lang="en-US" dirty="0" err="1"/>
              <a:t>kondisi</a:t>
            </a:r>
            <a:r>
              <a:rPr lang="en-US" dirty="0"/>
              <a:t> </a:t>
            </a:r>
            <a:r>
              <a:rPr lang="en-US" dirty="0" err="1"/>
              <a:t>medis</a:t>
            </a:r>
            <a:r>
              <a:rPr lang="en-US" dirty="0"/>
              <a:t> yang </a:t>
            </a:r>
            <a:r>
              <a:rPr lang="en-US" dirty="0" err="1"/>
              <a:t>menyebabkan</a:t>
            </a:r>
            <a:r>
              <a:rPr lang="en-US" dirty="0"/>
              <a:t> </a:t>
            </a:r>
            <a:r>
              <a:rPr lang="en-US" dirty="0" err="1"/>
              <a:t>terjadinya</a:t>
            </a:r>
            <a:r>
              <a:rPr lang="en-US" dirty="0"/>
              <a:t> </a:t>
            </a:r>
            <a:r>
              <a:rPr lang="en-US" dirty="0" err="1"/>
              <a:t>aterosklerosis</a:t>
            </a:r>
            <a:r>
              <a:rPr lang="en-US" dirty="0"/>
              <a:t>, </a:t>
            </a:r>
            <a:r>
              <a:rPr lang="en-US" dirty="0" err="1"/>
              <a:t>misalnya</a:t>
            </a:r>
            <a:r>
              <a:rPr lang="en-US" dirty="0"/>
              <a:t> </a:t>
            </a:r>
            <a:r>
              <a:rPr lang="en-US" dirty="0" err="1"/>
              <a:t>obat</a:t>
            </a:r>
            <a:r>
              <a:rPr lang="en-US" dirty="0"/>
              <a:t> diabetes.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118720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Cara </a:t>
            </a:r>
            <a:r>
              <a:rPr lang="en-US" dirty="0" err="1" smtClean="0"/>
              <a:t>Prevensi</a:t>
            </a:r>
            <a:r>
              <a:rPr lang="en-US" dirty="0" smtClean="0"/>
              <a:t> </a:t>
            </a:r>
            <a:r>
              <a:rPr lang="en-US" dirty="0" err="1" smtClean="0"/>
              <a:t>Penyakit</a:t>
            </a:r>
            <a:r>
              <a:rPr lang="en-US" dirty="0" smtClean="0"/>
              <a:t> </a:t>
            </a:r>
            <a:r>
              <a:rPr lang="en-US" dirty="0" err="1" smtClean="0"/>
              <a:t>Jantung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263" y="2014197"/>
            <a:ext cx="2043113" cy="27241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6180" y="5057776"/>
            <a:ext cx="2175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Berhenti</a:t>
            </a:r>
            <a:r>
              <a:rPr lang="en-US" dirty="0" smtClean="0"/>
              <a:t> </a:t>
            </a:r>
            <a:r>
              <a:rPr lang="en-US" dirty="0" err="1" smtClean="0"/>
              <a:t>Merokok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554" y="2011814"/>
            <a:ext cx="2044899" cy="27265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49554" y="5057779"/>
            <a:ext cx="21199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/>
              <a:t>Rutin</a:t>
            </a:r>
            <a:r>
              <a:rPr lang="en-US" dirty="0" smtClean="0"/>
              <a:t> </a:t>
            </a:r>
            <a:r>
              <a:rPr lang="en-US" dirty="0" err="1" smtClean="0"/>
              <a:t>melakukan</a:t>
            </a:r>
            <a:r>
              <a:rPr lang="en-US" dirty="0" smtClean="0"/>
              <a:t> </a:t>
            </a:r>
            <a:r>
              <a:rPr lang="en-US" dirty="0" err="1" smtClean="0"/>
              <a:t>pengecekkan</a:t>
            </a:r>
            <a:r>
              <a:rPr lang="en-US" dirty="0" smtClean="0"/>
              <a:t> </a:t>
            </a:r>
            <a:r>
              <a:rPr lang="en-US" dirty="0" err="1" smtClean="0"/>
              <a:t>kesehatan</a:t>
            </a:r>
            <a:r>
              <a:rPr lang="en-US" dirty="0" smtClean="0"/>
              <a:t> </a:t>
            </a:r>
            <a:r>
              <a:rPr lang="en-US" dirty="0" err="1" smtClean="0"/>
              <a:t>diri</a:t>
            </a:r>
            <a:r>
              <a:rPr lang="en-US" dirty="0" smtClean="0"/>
              <a:t> </a:t>
            </a:r>
            <a:r>
              <a:rPr lang="en-US" dirty="0" err="1" smtClean="0"/>
              <a:t>sendiri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dokter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0799" y="2011814"/>
            <a:ext cx="1886663" cy="27265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360800" y="5057777"/>
            <a:ext cx="21199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/>
              <a:t>Latihan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olahraga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/>
              <a:t> </a:t>
            </a:r>
            <a:r>
              <a:rPr lang="en-US" dirty="0" err="1" smtClean="0"/>
              <a:t>rutin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6853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6110" y="344489"/>
            <a:ext cx="2718197" cy="615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490902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541" y="1108076"/>
            <a:ext cx="2120503" cy="30448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5542" y="4500565"/>
            <a:ext cx="21847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/>
              <a:t>Mengkonsumsi</a:t>
            </a:r>
            <a:r>
              <a:rPr lang="en-US" dirty="0" smtClean="0"/>
              <a:t> </a:t>
            </a:r>
            <a:r>
              <a:rPr lang="en-US" dirty="0" err="1" smtClean="0"/>
              <a:t>makan-makanan</a:t>
            </a:r>
            <a:r>
              <a:rPr lang="en-US" dirty="0" smtClean="0"/>
              <a:t> yang </a:t>
            </a:r>
            <a:r>
              <a:rPr lang="en-US" dirty="0" err="1" smtClean="0"/>
              <a:t>sehat</a:t>
            </a:r>
            <a:r>
              <a:rPr lang="en-US" dirty="0" smtClean="0"/>
              <a:t> </a:t>
            </a:r>
            <a:r>
              <a:rPr lang="en-US" dirty="0" err="1" smtClean="0"/>
              <a:t>sesuai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4 </a:t>
            </a:r>
            <a:r>
              <a:rPr lang="en-US" dirty="0" err="1" smtClean="0"/>
              <a:t>sehat</a:t>
            </a:r>
            <a:r>
              <a:rPr lang="en-US" dirty="0" smtClean="0"/>
              <a:t> 5 </a:t>
            </a:r>
            <a:r>
              <a:rPr lang="en-US" dirty="0" err="1" smtClean="0"/>
              <a:t>sempurna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5444" y="1322389"/>
            <a:ext cx="2616200" cy="26161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321844" y="4500566"/>
            <a:ext cx="2249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/>
              <a:t>Menjaga</a:t>
            </a:r>
            <a:r>
              <a:rPr lang="en-US" dirty="0" smtClean="0"/>
              <a:t> </a:t>
            </a:r>
            <a:r>
              <a:rPr lang="en-US" dirty="0" err="1" smtClean="0"/>
              <a:t>berat</a:t>
            </a:r>
            <a:r>
              <a:rPr lang="en-US" dirty="0" smtClean="0"/>
              <a:t> </a:t>
            </a:r>
            <a:r>
              <a:rPr lang="en-US" dirty="0" err="1" smtClean="0"/>
              <a:t>badan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tinggi</a:t>
            </a:r>
            <a:r>
              <a:rPr lang="en-US" dirty="0" smtClean="0"/>
              <a:t> </a:t>
            </a:r>
            <a:r>
              <a:rPr lang="en-US" dirty="0" err="1" smtClean="0"/>
              <a:t>badan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ideal 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1051" y="1108076"/>
            <a:ext cx="1983893" cy="30448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375800" y="4500567"/>
            <a:ext cx="221174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/>
              <a:t>Mengelola</a:t>
            </a:r>
            <a:r>
              <a:rPr lang="en-US" dirty="0" smtClean="0"/>
              <a:t> stress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r>
              <a:rPr lang="en-US" dirty="0" smtClean="0"/>
              <a:t>. </a:t>
            </a:r>
            <a:r>
              <a:rPr lang="en-US" dirty="0" err="1" smtClean="0"/>
              <a:t>Karena</a:t>
            </a:r>
            <a:r>
              <a:rPr lang="en-US" dirty="0" smtClean="0"/>
              <a:t> Stress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membuat</a:t>
            </a:r>
            <a:r>
              <a:rPr lang="en-US" dirty="0" smtClean="0"/>
              <a:t> </a:t>
            </a:r>
            <a:r>
              <a:rPr lang="en-US" dirty="0" err="1" smtClean="0"/>
              <a:t>jantung</a:t>
            </a:r>
            <a:r>
              <a:rPr lang="en-US" dirty="0" smtClean="0"/>
              <a:t> </a:t>
            </a:r>
            <a:r>
              <a:rPr lang="en-US" dirty="0" err="1" smtClean="0"/>
              <a:t>bekerja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keras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4170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2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err="1" smtClean="0"/>
              <a:t>Jantung</a:t>
            </a:r>
            <a:r>
              <a:rPr lang="en-US" sz="4000" b="1" dirty="0" smtClean="0"/>
              <a:t> (</a:t>
            </a:r>
            <a:r>
              <a:rPr lang="en-US" sz="4000" b="1" i="1" dirty="0" err="1" smtClean="0"/>
              <a:t>cor</a:t>
            </a:r>
            <a:r>
              <a:rPr lang="en-US" sz="4000" b="1" i="1" dirty="0" smtClean="0"/>
              <a:t> ; </a:t>
            </a:r>
            <a:r>
              <a:rPr lang="en-US" sz="4000" b="1" dirty="0" err="1" smtClean="0"/>
              <a:t>bahasa</a:t>
            </a:r>
            <a:r>
              <a:rPr lang="en-US" sz="4000" b="1" dirty="0" smtClean="0"/>
              <a:t> </a:t>
            </a:r>
            <a:r>
              <a:rPr lang="en-US" sz="4000" b="1" dirty="0" err="1" smtClean="0"/>
              <a:t>latin</a:t>
            </a:r>
            <a:r>
              <a:rPr lang="en-US" sz="4000" b="1" dirty="0" smtClean="0"/>
              <a:t>)</a:t>
            </a:r>
            <a:endParaRPr lang="en-US" sz="4000" b="1" i="1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00100" y="2103120"/>
            <a:ext cx="3566160" cy="3656155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r>
              <a:rPr lang="en-US" dirty="0" err="1" smtClean="0"/>
              <a:t>Letak</a:t>
            </a:r>
            <a:r>
              <a:rPr lang="en-US" dirty="0" smtClean="0"/>
              <a:t> :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rongga</a:t>
            </a:r>
            <a:r>
              <a:rPr lang="en-US" dirty="0" smtClean="0"/>
              <a:t> dada (</a:t>
            </a:r>
            <a:r>
              <a:rPr lang="en-US" dirty="0" err="1" smtClean="0"/>
              <a:t>cavum</a:t>
            </a:r>
            <a:r>
              <a:rPr lang="en-US" dirty="0" smtClean="0"/>
              <a:t> thorax)</a:t>
            </a:r>
          </a:p>
          <a:p>
            <a:endParaRPr lang="en-US" dirty="0" smtClean="0"/>
          </a:p>
          <a:p>
            <a:r>
              <a:rPr lang="en-US" dirty="0" smtClean="0"/>
              <a:t>Batas-</a:t>
            </a:r>
            <a:r>
              <a:rPr lang="en-US" dirty="0" err="1" smtClean="0"/>
              <a:t>batas</a:t>
            </a:r>
            <a:r>
              <a:rPr lang="en-US" dirty="0" smtClean="0"/>
              <a:t> :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err="1" smtClean="0"/>
              <a:t>Bawah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diafragma</a:t>
            </a:r>
            <a:r>
              <a:rPr lang="en-US" dirty="0" smtClean="0">
                <a:sym typeface="Wingdings"/>
              </a:rPr>
              <a:t> 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err="1" smtClean="0">
                <a:sym typeface="Wingdings"/>
              </a:rPr>
              <a:t>Kanan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dan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kiri</a:t>
            </a:r>
            <a:r>
              <a:rPr lang="en-US" dirty="0" smtClean="0">
                <a:sym typeface="Wingdings"/>
              </a:rPr>
              <a:t>  </a:t>
            </a:r>
            <a:r>
              <a:rPr lang="en-US" dirty="0" err="1" smtClean="0">
                <a:sym typeface="Wingdings"/>
              </a:rPr>
              <a:t>paru-paru</a:t>
            </a:r>
            <a:endParaRPr lang="en-US" dirty="0" smtClean="0">
              <a:sym typeface="Wingdings"/>
            </a:endParaRPr>
          </a:p>
          <a:p>
            <a:pPr marL="617220" lvl="1" indent="-342900">
              <a:buFont typeface="+mj-lt"/>
              <a:buAutoNum type="arabicPeriod"/>
            </a:pPr>
            <a:r>
              <a:rPr lang="en-US" dirty="0" err="1" smtClean="0">
                <a:sym typeface="Wingdings"/>
              </a:rPr>
              <a:t>Belakang</a:t>
            </a:r>
            <a:r>
              <a:rPr lang="en-US" dirty="0" smtClean="0">
                <a:sym typeface="Wingdings"/>
              </a:rPr>
              <a:t>  </a:t>
            </a:r>
            <a:r>
              <a:rPr lang="en-US" dirty="0" err="1" smtClean="0">
                <a:sym typeface="Wingdings"/>
              </a:rPr>
              <a:t>esofagus</a:t>
            </a:r>
            <a:r>
              <a:rPr lang="en-US" dirty="0" smtClean="0">
                <a:sym typeface="Wingdings"/>
              </a:rPr>
              <a:t> 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err="1" smtClean="0">
                <a:sym typeface="Wingdings"/>
              </a:rPr>
              <a:t>Depan</a:t>
            </a:r>
            <a:r>
              <a:rPr lang="en-US" dirty="0" smtClean="0">
                <a:sym typeface="Wingdings"/>
              </a:rPr>
              <a:t>  sternum (</a:t>
            </a:r>
            <a:r>
              <a:rPr lang="en-US" dirty="0" err="1" smtClean="0">
                <a:sym typeface="Wingdings"/>
              </a:rPr>
              <a:t>tulang</a:t>
            </a:r>
            <a:r>
              <a:rPr lang="en-US" dirty="0" smtClean="0">
                <a:sym typeface="Wingdings"/>
              </a:rPr>
              <a:t> dada)</a:t>
            </a:r>
            <a:endParaRPr lang="en-US" dirty="0">
              <a:sym typeface="Wingdings"/>
            </a:endParaRPr>
          </a:p>
          <a:p>
            <a:pPr marL="274320" lvl="1" indent="0">
              <a:buNone/>
            </a:pPr>
            <a:endParaRPr lang="en-US" dirty="0">
              <a:sym typeface="Wingdings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14781" r="14781"/>
          <a:stretch>
            <a:fillRect/>
          </a:stretch>
        </p:blipFill>
        <p:spPr>
          <a:ln>
            <a:solidFill>
              <a:srgbClr val="FF0000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0" y="6287417"/>
            <a:ext cx="9144000" cy="5705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24919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8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0100" y="367794"/>
            <a:ext cx="3566160" cy="6032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 smtClean="0">
                <a:solidFill>
                  <a:srgbClr val="3366FF"/>
                </a:solidFill>
              </a:rPr>
              <a:t>Lapisan</a:t>
            </a:r>
            <a:r>
              <a:rPr lang="en-US" sz="2000" dirty="0" smtClean="0">
                <a:solidFill>
                  <a:srgbClr val="3366FF"/>
                </a:solidFill>
              </a:rPr>
              <a:t> </a:t>
            </a:r>
            <a:r>
              <a:rPr lang="en-US" sz="2000" dirty="0" err="1" smtClean="0">
                <a:solidFill>
                  <a:srgbClr val="3366FF"/>
                </a:solidFill>
              </a:rPr>
              <a:t>Jantung</a:t>
            </a:r>
            <a:r>
              <a:rPr lang="en-US" sz="2000" dirty="0" smtClean="0">
                <a:solidFill>
                  <a:srgbClr val="3366FF"/>
                </a:solidFill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 smtClean="0">
                <a:solidFill>
                  <a:srgbClr val="000000"/>
                </a:solidFill>
              </a:rPr>
              <a:t>Epikardium</a:t>
            </a:r>
            <a:r>
              <a:rPr lang="en-US" sz="2000" dirty="0" smtClean="0"/>
              <a:t> </a:t>
            </a:r>
          </a:p>
          <a:p>
            <a:pPr lvl="1"/>
            <a:r>
              <a:rPr lang="en-US" sz="2000" dirty="0" err="1" smtClean="0"/>
              <a:t>Lapisan</a:t>
            </a:r>
            <a:r>
              <a:rPr lang="en-US" sz="2000" dirty="0" smtClean="0"/>
              <a:t> </a:t>
            </a:r>
            <a:r>
              <a:rPr lang="en-US" sz="2000" dirty="0" err="1" smtClean="0"/>
              <a:t>terluar</a:t>
            </a:r>
            <a:r>
              <a:rPr lang="en-US" sz="2000" dirty="0" smtClean="0"/>
              <a:t> </a:t>
            </a:r>
          </a:p>
          <a:p>
            <a:pPr lvl="1"/>
            <a:r>
              <a:rPr lang="en-US" sz="2000" dirty="0" err="1" smtClean="0"/>
              <a:t>Terdiri</a:t>
            </a:r>
            <a:r>
              <a:rPr lang="en-US" sz="2000" dirty="0" smtClean="0"/>
              <a:t> </a:t>
            </a:r>
            <a:r>
              <a:rPr lang="en-US" sz="2000" dirty="0" err="1" smtClean="0"/>
              <a:t>dari</a:t>
            </a:r>
            <a:r>
              <a:rPr lang="en-US" sz="2000" dirty="0" smtClean="0"/>
              <a:t> </a:t>
            </a:r>
            <a:r>
              <a:rPr lang="en-US" sz="2000" dirty="0" err="1" smtClean="0"/>
              <a:t>jaringan</a:t>
            </a:r>
            <a:r>
              <a:rPr lang="en-US" sz="2000" dirty="0" smtClean="0"/>
              <a:t> </a:t>
            </a:r>
            <a:r>
              <a:rPr lang="en-US" sz="2000" dirty="0" err="1" smtClean="0"/>
              <a:t>ikat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lemak</a:t>
            </a:r>
            <a:r>
              <a:rPr lang="en-US" sz="2000" dirty="0" smtClean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 smtClean="0"/>
              <a:t>Miokardium</a:t>
            </a:r>
            <a:endParaRPr lang="en-US" sz="2000" dirty="0" smtClean="0"/>
          </a:p>
          <a:p>
            <a:pPr lvl="1"/>
            <a:r>
              <a:rPr lang="en-US" sz="2000" dirty="0" err="1" smtClean="0"/>
              <a:t>Lapisan</a:t>
            </a:r>
            <a:r>
              <a:rPr lang="en-US" sz="2000" dirty="0" smtClean="0"/>
              <a:t> </a:t>
            </a:r>
            <a:r>
              <a:rPr lang="en-US" sz="2000" dirty="0" err="1" smtClean="0"/>
              <a:t>tengah</a:t>
            </a:r>
            <a:endParaRPr lang="en-US" sz="2000" dirty="0" smtClean="0"/>
          </a:p>
          <a:p>
            <a:pPr lvl="1"/>
            <a:r>
              <a:rPr lang="en-US" sz="2000" dirty="0" err="1" smtClean="0"/>
              <a:t>Terdiri</a:t>
            </a:r>
            <a:r>
              <a:rPr lang="en-US" sz="2000" dirty="0" smtClean="0"/>
              <a:t> </a:t>
            </a:r>
            <a:r>
              <a:rPr lang="en-US" sz="2000" dirty="0" err="1" smtClean="0"/>
              <a:t>dari</a:t>
            </a:r>
            <a:r>
              <a:rPr lang="en-US" sz="2000" dirty="0" smtClean="0"/>
              <a:t> </a:t>
            </a:r>
            <a:r>
              <a:rPr lang="en-US" sz="2000" dirty="0" err="1" smtClean="0"/>
              <a:t>jaringan</a:t>
            </a:r>
            <a:r>
              <a:rPr lang="en-US" sz="2000" dirty="0" smtClean="0"/>
              <a:t> </a:t>
            </a:r>
            <a:r>
              <a:rPr lang="en-US" sz="2000" dirty="0" err="1" smtClean="0"/>
              <a:t>otot</a:t>
            </a:r>
            <a:r>
              <a:rPr lang="en-US" sz="2000" dirty="0" smtClean="0"/>
              <a:t> </a:t>
            </a:r>
            <a:r>
              <a:rPr lang="en-US" sz="2000" dirty="0" err="1" smtClean="0"/>
              <a:t>jantung</a:t>
            </a:r>
            <a:endParaRPr 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000" dirty="0" err="1" smtClean="0"/>
              <a:t>Endokardium</a:t>
            </a:r>
            <a:r>
              <a:rPr lang="en-US" sz="2000" dirty="0" smtClean="0"/>
              <a:t> </a:t>
            </a:r>
          </a:p>
          <a:p>
            <a:pPr lvl="1"/>
            <a:r>
              <a:rPr lang="en-US" sz="2000" dirty="0" err="1" smtClean="0"/>
              <a:t>Lapisan</a:t>
            </a:r>
            <a:r>
              <a:rPr lang="en-US" sz="2000" dirty="0" smtClean="0"/>
              <a:t> paling </a:t>
            </a:r>
            <a:r>
              <a:rPr lang="en-US" sz="2000" dirty="0" err="1" smtClean="0"/>
              <a:t>dalam</a:t>
            </a:r>
            <a:r>
              <a:rPr lang="en-US" sz="2000" dirty="0" smtClean="0"/>
              <a:t> </a:t>
            </a:r>
          </a:p>
          <a:p>
            <a:pPr marL="274320" lvl="1" indent="0">
              <a:buNone/>
            </a:pPr>
            <a:endParaRPr lang="en-US" sz="2000" dirty="0" smtClean="0"/>
          </a:p>
          <a:p>
            <a:pPr marL="274320" lvl="1" indent="0">
              <a:buNone/>
            </a:pPr>
            <a:endParaRPr lang="en-US" sz="2000" dirty="0" smtClean="0"/>
          </a:p>
          <a:p>
            <a:pPr marL="0" lvl="1" indent="0">
              <a:spcBef>
                <a:spcPts val="900"/>
              </a:spcBef>
              <a:buNone/>
            </a:pPr>
            <a:r>
              <a:rPr lang="en-US" sz="2000" dirty="0" err="1">
                <a:solidFill>
                  <a:srgbClr val="3366FF"/>
                </a:solidFill>
              </a:rPr>
              <a:t>Pembungkus</a:t>
            </a:r>
            <a:r>
              <a:rPr lang="en-US" sz="2000" dirty="0">
                <a:solidFill>
                  <a:srgbClr val="3366FF"/>
                </a:solidFill>
              </a:rPr>
              <a:t> </a:t>
            </a:r>
            <a:r>
              <a:rPr lang="en-US" sz="2000" dirty="0" err="1">
                <a:solidFill>
                  <a:srgbClr val="3366FF"/>
                </a:solidFill>
              </a:rPr>
              <a:t>Jantung</a:t>
            </a:r>
            <a:r>
              <a:rPr lang="en-US" sz="2000" dirty="0">
                <a:solidFill>
                  <a:srgbClr val="3366FF"/>
                </a:solidFill>
              </a:rPr>
              <a:t> </a:t>
            </a:r>
            <a:r>
              <a:rPr lang="en-US" sz="2000" dirty="0" smtClean="0">
                <a:solidFill>
                  <a:srgbClr val="3366FF"/>
                </a:solidFill>
              </a:rPr>
              <a:t>:</a:t>
            </a:r>
          </a:p>
          <a:p>
            <a:pPr marL="0" lvl="1" indent="0">
              <a:spcBef>
                <a:spcPts val="900"/>
              </a:spcBef>
              <a:buNone/>
            </a:pPr>
            <a:r>
              <a:rPr lang="en-US" sz="2000" dirty="0" err="1" smtClean="0">
                <a:solidFill>
                  <a:srgbClr val="000000"/>
                </a:solidFill>
              </a:rPr>
              <a:t>Perikardium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</a:p>
          <a:p>
            <a:pPr marL="0" lvl="1" indent="0">
              <a:spcBef>
                <a:spcPts val="900"/>
              </a:spcBef>
              <a:buNone/>
            </a:pPr>
            <a:endParaRPr lang="en-US" sz="2000" dirty="0">
              <a:solidFill>
                <a:srgbClr val="3366FF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2435" r="2435" b="11092"/>
          <a:stretch/>
        </p:blipFill>
        <p:spPr>
          <a:xfrm>
            <a:off x="4500134" y="455818"/>
            <a:ext cx="3823452" cy="324118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r="27966"/>
          <a:stretch/>
        </p:blipFill>
        <p:spPr>
          <a:xfrm>
            <a:off x="4731471" y="3860650"/>
            <a:ext cx="3013740" cy="272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6988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01275" y="340799"/>
            <a:ext cx="6982830" cy="966984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 smtClean="0">
                <a:solidFill>
                  <a:schemeClr val="tx1"/>
                </a:solidFill>
              </a:rPr>
              <a:t>4</a:t>
            </a:r>
            <a:r>
              <a:rPr lang="en-US" b="1" dirty="0" smtClean="0"/>
              <a:t> </a:t>
            </a:r>
            <a:r>
              <a:rPr lang="en-US" b="1" dirty="0" err="1" smtClean="0"/>
              <a:t>Ruangan</a:t>
            </a:r>
            <a:r>
              <a:rPr lang="en-US" b="1" dirty="0" smtClean="0"/>
              <a:t> </a:t>
            </a:r>
            <a:r>
              <a:rPr lang="en-US" b="1" dirty="0" err="1" smtClean="0"/>
              <a:t>Jantung</a:t>
            </a:r>
            <a:r>
              <a:rPr lang="en-US" b="1" dirty="0" smtClean="0"/>
              <a:t> </a:t>
            </a:r>
            <a:endParaRPr lang="en-US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00100" y="1055077"/>
            <a:ext cx="7543800" cy="3931920"/>
          </a:xfrm>
        </p:spPr>
        <p:txBody>
          <a:bodyPr>
            <a:noAutofit/>
          </a:bodyPr>
          <a:lstStyle/>
          <a:p>
            <a:pPr marL="45720" indent="0">
              <a:lnSpc>
                <a:spcPct val="110000"/>
              </a:lnSpc>
              <a:buNone/>
            </a:pPr>
            <a:r>
              <a:rPr lang="en-US" dirty="0" smtClean="0"/>
              <a:t>Atrium (</a:t>
            </a:r>
            <a:r>
              <a:rPr lang="en-US" dirty="0" err="1" smtClean="0"/>
              <a:t>Serambi</a:t>
            </a:r>
            <a:r>
              <a:rPr lang="en-US" dirty="0" smtClean="0"/>
              <a:t>) </a:t>
            </a:r>
            <a:r>
              <a:rPr lang="en-US" dirty="0" err="1" smtClean="0">
                <a:solidFill>
                  <a:srgbClr val="0000FF"/>
                </a:solidFill>
              </a:rPr>
              <a:t>memiliki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dinding</a:t>
            </a:r>
            <a:r>
              <a:rPr lang="en-US" dirty="0" smtClean="0">
                <a:solidFill>
                  <a:srgbClr val="0000FF"/>
                </a:solidFill>
              </a:rPr>
              <a:t> yang </a:t>
            </a:r>
            <a:r>
              <a:rPr lang="en-US" dirty="0" err="1" smtClean="0">
                <a:solidFill>
                  <a:srgbClr val="0000FF"/>
                </a:solidFill>
              </a:rPr>
              <a:t>lebih</a:t>
            </a:r>
            <a:r>
              <a:rPr lang="en-US" dirty="0" smtClean="0">
                <a:solidFill>
                  <a:srgbClr val="0000FF"/>
                </a:solidFill>
              </a:rPr>
              <a:t> tipis </a:t>
            </a:r>
            <a:r>
              <a:rPr lang="en-US" dirty="0" err="1" smtClean="0">
                <a:solidFill>
                  <a:srgbClr val="0000FF"/>
                </a:solidFill>
              </a:rPr>
              <a:t>dan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tidak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berotot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karena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tugasnya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hanya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sebagai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ruangan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penerima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darah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</a:p>
          <a:p>
            <a:pPr marL="617220" lvl="1" indent="-342900">
              <a:lnSpc>
                <a:spcPct val="110000"/>
              </a:lnSpc>
              <a:buFont typeface="+mj-lt"/>
              <a:buAutoNum type="alphaLcPeriod"/>
            </a:pPr>
            <a:r>
              <a:rPr lang="en-US" sz="1800" dirty="0" smtClean="0">
                <a:solidFill>
                  <a:srgbClr val="000000"/>
                </a:solidFill>
              </a:rPr>
              <a:t>Atrium </a:t>
            </a:r>
            <a:r>
              <a:rPr lang="en-US" sz="1800" dirty="0" err="1" smtClean="0">
                <a:solidFill>
                  <a:srgbClr val="000000"/>
                </a:solidFill>
              </a:rPr>
              <a:t>Dextra</a:t>
            </a:r>
            <a:r>
              <a:rPr lang="en-US" sz="1800" dirty="0" smtClean="0">
                <a:solidFill>
                  <a:srgbClr val="000000"/>
                </a:solidFill>
              </a:rPr>
              <a:t> (</a:t>
            </a:r>
            <a:r>
              <a:rPr lang="en-US" sz="1800" dirty="0" err="1" smtClean="0">
                <a:solidFill>
                  <a:srgbClr val="000000"/>
                </a:solidFill>
              </a:rPr>
              <a:t>Serambi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kanan</a:t>
            </a:r>
            <a:r>
              <a:rPr lang="en-US" sz="1800" dirty="0" smtClean="0">
                <a:solidFill>
                  <a:srgbClr val="000000"/>
                </a:solidFill>
              </a:rPr>
              <a:t>) : </a:t>
            </a:r>
            <a:r>
              <a:rPr lang="en-US" sz="1800" dirty="0" err="1" smtClean="0">
                <a:solidFill>
                  <a:srgbClr val="000000"/>
                </a:solidFill>
              </a:rPr>
              <a:t>menerima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darah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kotor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dari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tubuh</a:t>
            </a:r>
            <a:r>
              <a:rPr lang="en-US" sz="1800" dirty="0" smtClean="0">
                <a:solidFill>
                  <a:srgbClr val="000000"/>
                </a:solidFill>
              </a:rPr>
              <a:t> yang </a:t>
            </a:r>
            <a:r>
              <a:rPr lang="en-US" sz="1800" dirty="0" err="1" smtClean="0">
                <a:solidFill>
                  <a:srgbClr val="000000"/>
                </a:solidFill>
              </a:rPr>
              <a:t>dibawa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oleh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pembuluh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darah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</a:p>
          <a:p>
            <a:pPr marL="617220" lvl="1" indent="-342900">
              <a:lnSpc>
                <a:spcPct val="110000"/>
              </a:lnSpc>
              <a:buFont typeface="+mj-lt"/>
              <a:buAutoNum type="alphaLcPeriod"/>
            </a:pPr>
            <a:r>
              <a:rPr lang="en-US" sz="1800" dirty="0" smtClean="0">
                <a:solidFill>
                  <a:srgbClr val="000000"/>
                </a:solidFill>
              </a:rPr>
              <a:t>Atrium </a:t>
            </a:r>
            <a:r>
              <a:rPr lang="en-US" sz="1800" dirty="0" err="1" smtClean="0">
                <a:solidFill>
                  <a:srgbClr val="000000"/>
                </a:solidFill>
              </a:rPr>
              <a:t>Sinistra</a:t>
            </a:r>
            <a:r>
              <a:rPr lang="en-US" sz="1800" dirty="0" smtClean="0">
                <a:solidFill>
                  <a:srgbClr val="000000"/>
                </a:solidFill>
              </a:rPr>
              <a:t> (</a:t>
            </a:r>
            <a:r>
              <a:rPr lang="en-US" sz="1800" dirty="0" err="1" smtClean="0">
                <a:solidFill>
                  <a:srgbClr val="000000"/>
                </a:solidFill>
              </a:rPr>
              <a:t>Serambi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kiri</a:t>
            </a:r>
            <a:r>
              <a:rPr lang="en-US" sz="1800" dirty="0" smtClean="0">
                <a:solidFill>
                  <a:srgbClr val="000000"/>
                </a:solidFill>
              </a:rPr>
              <a:t>)	      : </a:t>
            </a:r>
            <a:r>
              <a:rPr lang="en-US" sz="1800" dirty="0" err="1" smtClean="0">
                <a:solidFill>
                  <a:srgbClr val="000000"/>
                </a:solidFill>
              </a:rPr>
              <a:t>menerima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darah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bersih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dari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paru-paru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</a:p>
          <a:p>
            <a:pPr marL="45720" indent="0">
              <a:lnSpc>
                <a:spcPct val="110000"/>
              </a:lnSpc>
              <a:buNone/>
            </a:pPr>
            <a:r>
              <a:rPr lang="en-US" dirty="0" err="1" smtClean="0">
                <a:solidFill>
                  <a:srgbClr val="000000"/>
                </a:solidFill>
              </a:rPr>
              <a:t>Ventrikel</a:t>
            </a:r>
            <a:r>
              <a:rPr lang="en-US" dirty="0" smtClean="0">
                <a:solidFill>
                  <a:srgbClr val="000000"/>
                </a:solidFill>
              </a:rPr>
              <a:t> (</a:t>
            </a:r>
            <a:r>
              <a:rPr lang="en-US" dirty="0" err="1" smtClean="0">
                <a:solidFill>
                  <a:srgbClr val="000000"/>
                </a:solidFill>
              </a:rPr>
              <a:t>Bilik</a:t>
            </a:r>
            <a:r>
              <a:rPr lang="en-US" dirty="0" smtClean="0">
                <a:solidFill>
                  <a:srgbClr val="000000"/>
                </a:solidFill>
              </a:rPr>
              <a:t>) </a:t>
            </a:r>
            <a:r>
              <a:rPr lang="en-US" dirty="0" err="1" smtClean="0">
                <a:solidFill>
                  <a:srgbClr val="0000FF"/>
                </a:solidFill>
              </a:rPr>
              <a:t>dindingnya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jauh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lebih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tebal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dan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berotot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dibanding</a:t>
            </a:r>
            <a:r>
              <a:rPr lang="en-US" dirty="0" smtClean="0">
                <a:solidFill>
                  <a:srgbClr val="0000FF"/>
                </a:solidFill>
              </a:rPr>
              <a:t> atrium </a:t>
            </a:r>
            <a:r>
              <a:rPr lang="en-US" dirty="0" err="1" smtClean="0">
                <a:solidFill>
                  <a:srgbClr val="0000FF"/>
                </a:solidFill>
              </a:rPr>
              <a:t>karena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bekerja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lebih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keras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untuk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memompa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darah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</a:p>
          <a:p>
            <a:pPr marL="617220" lvl="1" indent="-342900">
              <a:lnSpc>
                <a:spcPct val="110000"/>
              </a:lnSpc>
              <a:buFont typeface="+mj-lt"/>
              <a:buAutoNum type="alphaLcPeriod"/>
            </a:pPr>
            <a:r>
              <a:rPr lang="en-US" sz="1800" dirty="0" err="1" smtClean="0">
                <a:solidFill>
                  <a:srgbClr val="000000"/>
                </a:solidFill>
              </a:rPr>
              <a:t>Ventrikel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dextra</a:t>
            </a:r>
            <a:r>
              <a:rPr lang="en-US" sz="1800" dirty="0" smtClean="0">
                <a:solidFill>
                  <a:srgbClr val="000000"/>
                </a:solidFill>
              </a:rPr>
              <a:t> (</a:t>
            </a:r>
            <a:r>
              <a:rPr lang="en-US" sz="1800" dirty="0" err="1" smtClean="0">
                <a:solidFill>
                  <a:srgbClr val="000000"/>
                </a:solidFill>
              </a:rPr>
              <a:t>bilik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kanan</a:t>
            </a:r>
            <a:r>
              <a:rPr lang="en-US" sz="1800" dirty="0" smtClean="0">
                <a:solidFill>
                  <a:srgbClr val="000000"/>
                </a:solidFill>
              </a:rPr>
              <a:t>)	: </a:t>
            </a:r>
            <a:r>
              <a:rPr lang="en-US" sz="1800" dirty="0" err="1" smtClean="0">
                <a:solidFill>
                  <a:srgbClr val="000000"/>
                </a:solidFill>
              </a:rPr>
              <a:t>memompa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darah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kotor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dari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jantung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ke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paru</a:t>
            </a:r>
            <a:endParaRPr lang="en-US" sz="1800" dirty="0" smtClean="0">
              <a:solidFill>
                <a:srgbClr val="000000"/>
              </a:solidFill>
            </a:endParaRPr>
          </a:p>
          <a:p>
            <a:pPr marL="617220" lvl="1" indent="-342900">
              <a:lnSpc>
                <a:spcPct val="110000"/>
              </a:lnSpc>
              <a:buFont typeface="+mj-lt"/>
              <a:buAutoNum type="alphaLcPeriod"/>
            </a:pPr>
            <a:r>
              <a:rPr lang="en-US" sz="1800" dirty="0" err="1" smtClean="0">
                <a:solidFill>
                  <a:srgbClr val="000000"/>
                </a:solidFill>
              </a:rPr>
              <a:t>Ventrikel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sinistra</a:t>
            </a:r>
            <a:r>
              <a:rPr lang="en-US" sz="1800" dirty="0" smtClean="0">
                <a:solidFill>
                  <a:srgbClr val="000000"/>
                </a:solidFill>
              </a:rPr>
              <a:t> (</a:t>
            </a:r>
            <a:r>
              <a:rPr lang="en-US" sz="1800" dirty="0" err="1" smtClean="0">
                <a:solidFill>
                  <a:srgbClr val="000000"/>
                </a:solidFill>
              </a:rPr>
              <a:t>bikik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kiri</a:t>
            </a:r>
            <a:r>
              <a:rPr lang="en-US" sz="1800" dirty="0" smtClean="0">
                <a:solidFill>
                  <a:srgbClr val="000000"/>
                </a:solidFill>
              </a:rPr>
              <a:t>)                   :  </a:t>
            </a:r>
            <a:r>
              <a:rPr lang="en-US" sz="1800" dirty="0" err="1" smtClean="0">
                <a:solidFill>
                  <a:srgbClr val="000000"/>
                </a:solidFill>
              </a:rPr>
              <a:t>memompa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darah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bersih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dari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jantung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ke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seluruh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</a:rPr>
              <a:t>tubuh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</a:p>
          <a:p>
            <a:pPr marL="274320" lvl="1" indent="0">
              <a:lnSpc>
                <a:spcPct val="110000"/>
              </a:lnSpc>
              <a:buNone/>
            </a:pPr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90924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495300"/>
            <a:ext cx="8712200" cy="585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40460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070100" y="447675"/>
            <a:ext cx="7073900" cy="803275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 err="1" smtClean="0"/>
              <a:t>Katub</a:t>
            </a:r>
            <a:r>
              <a:rPr lang="en-US" b="1" dirty="0" smtClean="0"/>
              <a:t> </a:t>
            </a:r>
            <a:r>
              <a:rPr lang="en-US" b="1" dirty="0" err="1" smtClean="0"/>
              <a:t>Jantung</a:t>
            </a:r>
            <a:r>
              <a:rPr lang="en-US" b="1" dirty="0" smtClean="0"/>
              <a:t> </a:t>
            </a:r>
            <a:endParaRPr lang="en-US" b="1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4294967295"/>
          </p:nvPr>
        </p:nvSpPr>
        <p:spPr>
          <a:xfrm>
            <a:off x="0" y="1250950"/>
            <a:ext cx="4592638" cy="4500563"/>
          </a:xfrm>
        </p:spPr>
        <p:txBody>
          <a:bodyPr>
            <a:noAutofit/>
          </a:bodyPr>
          <a:lstStyle/>
          <a:p>
            <a:pPr algn="just"/>
            <a:r>
              <a:rPr lang="en-US" sz="2000" dirty="0" err="1" smtClean="0">
                <a:solidFill>
                  <a:srgbClr val="FF0000"/>
                </a:solidFill>
              </a:rPr>
              <a:t>Katub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 err="1" smtClean="0">
                <a:solidFill>
                  <a:srgbClr val="FF0000"/>
                </a:solidFill>
              </a:rPr>
              <a:t>Trikuspidalis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 err="1" smtClean="0"/>
              <a:t>mengatur</a:t>
            </a:r>
            <a:r>
              <a:rPr lang="en-US" sz="2000" dirty="0" smtClean="0"/>
              <a:t> </a:t>
            </a:r>
            <a:r>
              <a:rPr lang="en-US" sz="2000" dirty="0" err="1" smtClean="0"/>
              <a:t>aliran</a:t>
            </a:r>
            <a:r>
              <a:rPr lang="en-US" sz="2000" dirty="0" smtClean="0"/>
              <a:t> </a:t>
            </a:r>
            <a:r>
              <a:rPr lang="en-US" sz="2000" dirty="0" err="1" smtClean="0"/>
              <a:t>darah</a:t>
            </a:r>
            <a:r>
              <a:rPr lang="en-US" sz="2000" dirty="0" smtClean="0"/>
              <a:t> </a:t>
            </a:r>
            <a:r>
              <a:rPr lang="en-US" sz="2000" dirty="0" err="1" smtClean="0"/>
              <a:t>antara</a:t>
            </a:r>
            <a:r>
              <a:rPr lang="en-US" sz="2000" dirty="0" smtClean="0"/>
              <a:t> </a:t>
            </a:r>
            <a:r>
              <a:rPr lang="en-US" sz="2000" dirty="0" err="1" smtClean="0"/>
              <a:t>serambi</a:t>
            </a:r>
            <a:r>
              <a:rPr lang="en-US" sz="2000" dirty="0" smtClean="0"/>
              <a:t> </a:t>
            </a:r>
            <a:r>
              <a:rPr lang="en-US" sz="2000" dirty="0" err="1" smtClean="0"/>
              <a:t>kanan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bilik</a:t>
            </a:r>
            <a:r>
              <a:rPr lang="en-US" sz="2000" dirty="0" smtClean="0"/>
              <a:t> </a:t>
            </a:r>
            <a:r>
              <a:rPr lang="en-US" sz="2000" dirty="0" err="1" smtClean="0"/>
              <a:t>kanan</a:t>
            </a:r>
            <a:r>
              <a:rPr lang="en-US" sz="2000" dirty="0" smtClean="0"/>
              <a:t> </a:t>
            </a:r>
            <a:endParaRPr lang="en-US" sz="2000" dirty="0" smtClean="0">
              <a:solidFill>
                <a:srgbClr val="FF0000"/>
              </a:solidFill>
            </a:endParaRPr>
          </a:p>
          <a:p>
            <a:pPr algn="just"/>
            <a:r>
              <a:rPr lang="en-US" sz="2000" dirty="0" err="1" smtClean="0">
                <a:solidFill>
                  <a:srgbClr val="FF0000"/>
                </a:solidFill>
              </a:rPr>
              <a:t>Katub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 err="1" smtClean="0">
                <a:solidFill>
                  <a:srgbClr val="FF0000"/>
                </a:solidFill>
              </a:rPr>
              <a:t>Pulmonal</a:t>
            </a:r>
            <a:r>
              <a:rPr lang="en-US" sz="2000" dirty="0" smtClean="0">
                <a:solidFill>
                  <a:srgbClr val="FF0000"/>
                </a:solidFill>
              </a:rPr>
              <a:t>  </a:t>
            </a:r>
            <a:r>
              <a:rPr lang="en-US" sz="2000" dirty="0" err="1" smtClean="0">
                <a:solidFill>
                  <a:srgbClr val="000000"/>
                </a:solidFill>
              </a:rPr>
              <a:t>mengatur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aliran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darah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dari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bilik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kanan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ke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arteri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pulmonalis</a:t>
            </a:r>
            <a:r>
              <a:rPr lang="en-US" sz="2000" dirty="0" smtClean="0">
                <a:solidFill>
                  <a:srgbClr val="000000"/>
                </a:solidFill>
              </a:rPr>
              <a:t> yang </a:t>
            </a:r>
            <a:r>
              <a:rPr lang="en-US" sz="2000" dirty="0" err="1" smtClean="0">
                <a:solidFill>
                  <a:srgbClr val="000000"/>
                </a:solidFill>
              </a:rPr>
              <a:t>membawa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darah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ke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paru-paru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untuk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mengambil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oksigen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endParaRPr lang="en-US" sz="2000" dirty="0" smtClean="0">
              <a:solidFill>
                <a:srgbClr val="FF0000"/>
              </a:solidFill>
            </a:endParaRPr>
          </a:p>
          <a:p>
            <a:pPr algn="just"/>
            <a:r>
              <a:rPr lang="en-US" sz="2000" dirty="0" err="1" smtClean="0">
                <a:solidFill>
                  <a:srgbClr val="FF0000"/>
                </a:solidFill>
              </a:rPr>
              <a:t>Katub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 err="1" smtClean="0">
                <a:solidFill>
                  <a:srgbClr val="FF0000"/>
                </a:solidFill>
              </a:rPr>
              <a:t>Bikuspidalis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mengalirkan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darah</a:t>
            </a:r>
            <a:r>
              <a:rPr lang="en-US" sz="2000" dirty="0" smtClean="0">
                <a:solidFill>
                  <a:srgbClr val="000000"/>
                </a:solidFill>
              </a:rPr>
              <a:t> yang kaya </a:t>
            </a:r>
            <a:r>
              <a:rPr lang="en-US" sz="2000" dirty="0" err="1" smtClean="0">
                <a:solidFill>
                  <a:srgbClr val="000000"/>
                </a:solidFill>
              </a:rPr>
              <a:t>oksigen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dari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paru-paru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mengalir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dari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serambi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kiri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ke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bilik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kiri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endParaRPr lang="en-US" sz="2000" dirty="0" smtClean="0">
              <a:solidFill>
                <a:srgbClr val="FF0000"/>
              </a:solidFill>
            </a:endParaRPr>
          </a:p>
          <a:p>
            <a:pPr algn="just"/>
            <a:r>
              <a:rPr lang="en-US" sz="2000" dirty="0" err="1" smtClean="0">
                <a:solidFill>
                  <a:srgbClr val="FF0000"/>
                </a:solidFill>
              </a:rPr>
              <a:t>Katub</a:t>
            </a:r>
            <a:r>
              <a:rPr lang="en-US" sz="2000" dirty="0" smtClean="0">
                <a:solidFill>
                  <a:srgbClr val="FF0000"/>
                </a:solidFill>
              </a:rPr>
              <a:t> Aorta </a:t>
            </a:r>
            <a:r>
              <a:rPr lang="en-US" sz="2000" dirty="0" err="1" smtClean="0">
                <a:solidFill>
                  <a:srgbClr val="000000"/>
                </a:solidFill>
              </a:rPr>
              <a:t>membuka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jalan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bagi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darah</a:t>
            </a:r>
            <a:r>
              <a:rPr lang="en-US" sz="2000" dirty="0" smtClean="0">
                <a:solidFill>
                  <a:srgbClr val="000000"/>
                </a:solidFill>
              </a:rPr>
              <a:t> yang kaya O2 </a:t>
            </a:r>
            <a:r>
              <a:rPr lang="en-US" sz="2000" dirty="0" err="1" smtClean="0">
                <a:solidFill>
                  <a:srgbClr val="000000"/>
                </a:solidFill>
              </a:rPr>
              <a:t>untuk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lewat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dari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bilik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kiri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ke</a:t>
            </a:r>
            <a:r>
              <a:rPr lang="en-US" sz="2000" dirty="0" smtClean="0">
                <a:solidFill>
                  <a:srgbClr val="000000"/>
                </a:solidFill>
              </a:rPr>
              <a:t> aorta (</a:t>
            </a:r>
            <a:r>
              <a:rPr lang="en-US" sz="2000" dirty="0" err="1" smtClean="0">
                <a:solidFill>
                  <a:srgbClr val="000000"/>
                </a:solidFill>
              </a:rPr>
              <a:t>arteri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</a:rPr>
              <a:t>terbesar</a:t>
            </a:r>
            <a:r>
              <a:rPr lang="en-US" sz="2000" dirty="0" smtClean="0">
                <a:solidFill>
                  <a:srgbClr val="000000"/>
                </a:solidFill>
              </a:rPr>
              <a:t> di </a:t>
            </a:r>
            <a:r>
              <a:rPr lang="en-US" sz="2000" dirty="0" err="1" smtClean="0">
                <a:solidFill>
                  <a:srgbClr val="000000"/>
                </a:solidFill>
              </a:rPr>
              <a:t>tubuh</a:t>
            </a:r>
            <a:r>
              <a:rPr lang="en-US" sz="2000" dirty="0" smtClean="0">
                <a:solidFill>
                  <a:srgbClr val="000000"/>
                </a:solidFill>
              </a:rPr>
              <a:t>) </a:t>
            </a:r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538" y="1953845"/>
            <a:ext cx="3790462" cy="338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53115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Arteri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</a:t>
            </a:r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dan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Vena di </a:t>
            </a:r>
            <a:r>
              <a:rPr lang="en-US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Jantung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 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0100" y="2103119"/>
            <a:ext cx="3566160" cy="4259747"/>
          </a:xfr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 smtClean="0">
                <a:solidFill>
                  <a:srgbClr val="0000FF"/>
                </a:solidFill>
              </a:rPr>
              <a:t>Arteri</a:t>
            </a:r>
            <a:r>
              <a:rPr lang="en-US" dirty="0" smtClean="0"/>
              <a:t>	:</a:t>
            </a:r>
            <a:r>
              <a:rPr lang="en-US" dirty="0" err="1" smtClean="0"/>
              <a:t>membawa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			</a:t>
            </a:r>
            <a:r>
              <a:rPr lang="en-US" dirty="0" err="1" smtClean="0"/>
              <a:t>keluar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jantung</a:t>
            </a:r>
            <a:r>
              <a:rPr lang="en-US" dirty="0" smtClean="0"/>
              <a:t> 			</a:t>
            </a:r>
            <a:r>
              <a:rPr lang="en-US" dirty="0" err="1" smtClean="0"/>
              <a:t>berisi</a:t>
            </a:r>
            <a:r>
              <a:rPr lang="en-US" dirty="0" smtClean="0"/>
              <a:t> O2, </a:t>
            </a:r>
            <a:r>
              <a:rPr lang="en-US" dirty="0" err="1" smtClean="0"/>
              <a:t>kecuali</a:t>
            </a:r>
            <a:r>
              <a:rPr lang="en-US" dirty="0" smtClean="0"/>
              <a:t> 			</a:t>
            </a:r>
            <a:r>
              <a:rPr lang="en-US" dirty="0" err="1" smtClean="0"/>
              <a:t>a.pulmonalis</a:t>
            </a:r>
            <a:r>
              <a:rPr lang="en-US" dirty="0" smtClean="0"/>
              <a:t> (</a:t>
            </a:r>
            <a:r>
              <a:rPr lang="en-US" dirty="0" err="1" smtClean="0"/>
              <a:t>banyak</a:t>
            </a:r>
            <a:r>
              <a:rPr lang="en-US" dirty="0" smtClean="0"/>
              <a:t> 		CO2)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0000FF"/>
                </a:solidFill>
              </a:rPr>
              <a:t>Cabang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arteri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besar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</a:p>
          <a:p>
            <a:r>
              <a:rPr lang="en-US" dirty="0" smtClean="0"/>
              <a:t>Aorta</a:t>
            </a:r>
          </a:p>
          <a:p>
            <a:r>
              <a:rPr lang="en-US" dirty="0" err="1" smtClean="0"/>
              <a:t>Arteri</a:t>
            </a:r>
            <a:r>
              <a:rPr lang="en-US" dirty="0" smtClean="0"/>
              <a:t> </a:t>
            </a:r>
            <a:r>
              <a:rPr lang="en-US" dirty="0" err="1" smtClean="0"/>
              <a:t>Pulmonalis</a:t>
            </a:r>
            <a:r>
              <a:rPr lang="en-US" dirty="0" smtClean="0"/>
              <a:t> </a:t>
            </a:r>
            <a:r>
              <a:rPr lang="en-US" dirty="0" err="1" smtClean="0"/>
              <a:t>dextra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sinistra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*</a:t>
            </a:r>
            <a:r>
              <a:rPr lang="en-US" dirty="0" err="1" smtClean="0"/>
              <a:t>pulmo</a:t>
            </a:r>
            <a:r>
              <a:rPr lang="en-US" dirty="0" smtClean="0"/>
              <a:t> = </a:t>
            </a:r>
            <a:r>
              <a:rPr lang="en-US" dirty="0" err="1" smtClean="0"/>
              <a:t>paru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>
                <a:solidFill>
                  <a:srgbClr val="0000FF"/>
                </a:solidFill>
              </a:rPr>
              <a:t>Arteri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err="1" smtClean="0">
                <a:solidFill>
                  <a:srgbClr val="0000FF"/>
                </a:solidFill>
              </a:rPr>
              <a:t>coronaria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: </a:t>
            </a:r>
            <a:r>
              <a:rPr lang="en-US" dirty="0" err="1" smtClean="0"/>
              <a:t>pembuluh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nutrisi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7740" y="2103120"/>
            <a:ext cx="3566160" cy="4259746"/>
          </a:xfr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Vena</a:t>
            </a:r>
            <a:r>
              <a:rPr lang="en-US" dirty="0" smtClean="0"/>
              <a:t>	:</a:t>
            </a:r>
            <a:r>
              <a:rPr lang="en-US" dirty="0" err="1" smtClean="0"/>
              <a:t>membawa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			</a:t>
            </a:r>
            <a:r>
              <a:rPr lang="en-US" dirty="0" err="1" smtClean="0"/>
              <a:t>masuk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jantung</a:t>
            </a:r>
            <a:r>
              <a:rPr lang="en-US" dirty="0" smtClean="0"/>
              <a:t> 			</a:t>
            </a:r>
            <a:r>
              <a:rPr lang="en-US" dirty="0" err="1" smtClean="0"/>
              <a:t>berisi</a:t>
            </a:r>
            <a:r>
              <a:rPr lang="en-US" dirty="0" smtClean="0"/>
              <a:t> CO2, </a:t>
            </a:r>
            <a:r>
              <a:rPr lang="en-US" dirty="0" err="1" smtClean="0"/>
              <a:t>kecuali</a:t>
            </a:r>
            <a:r>
              <a:rPr lang="en-US" dirty="0" smtClean="0"/>
              <a:t> 			</a:t>
            </a:r>
            <a:r>
              <a:rPr lang="en-US" dirty="0" err="1" smtClean="0"/>
              <a:t>v.pulmonalis</a:t>
            </a:r>
            <a:r>
              <a:rPr lang="en-US" dirty="0" smtClean="0"/>
              <a:t> (</a:t>
            </a:r>
            <a:r>
              <a:rPr lang="en-US" dirty="0" err="1" smtClean="0"/>
              <a:t>banyak</a:t>
            </a:r>
            <a:r>
              <a:rPr lang="en-US" dirty="0" smtClean="0"/>
              <a:t> 		O2)</a:t>
            </a:r>
            <a:endParaRPr lang="en-US" dirty="0"/>
          </a:p>
          <a:p>
            <a:pPr marL="0" indent="0">
              <a:buNone/>
            </a:pPr>
            <a:r>
              <a:rPr lang="en-US" dirty="0" err="1" smtClean="0">
                <a:solidFill>
                  <a:srgbClr val="0000FF"/>
                </a:solidFill>
              </a:rPr>
              <a:t>Cabang</a:t>
            </a:r>
            <a:r>
              <a:rPr lang="en-US" dirty="0" smtClean="0">
                <a:solidFill>
                  <a:srgbClr val="0000FF"/>
                </a:solidFill>
              </a:rPr>
              <a:t> vena </a:t>
            </a:r>
            <a:r>
              <a:rPr lang="en-US" dirty="0" err="1" smtClean="0">
                <a:solidFill>
                  <a:srgbClr val="0000FF"/>
                </a:solidFill>
              </a:rPr>
              <a:t>besar</a:t>
            </a:r>
            <a:endParaRPr lang="en-US" dirty="0" smtClean="0">
              <a:solidFill>
                <a:srgbClr val="0000FF"/>
              </a:solidFill>
            </a:endParaRPr>
          </a:p>
          <a:p>
            <a:r>
              <a:rPr lang="en-US" dirty="0" smtClean="0"/>
              <a:t>Vena cava superior (</a:t>
            </a:r>
            <a:r>
              <a:rPr lang="en-US" dirty="0" err="1" smtClean="0"/>
              <a:t>atas</a:t>
            </a:r>
            <a:r>
              <a:rPr lang="en-US" dirty="0" smtClean="0"/>
              <a:t>) </a:t>
            </a:r>
            <a:r>
              <a:rPr lang="en-US" dirty="0" err="1" smtClean="0"/>
              <a:t>dan</a:t>
            </a:r>
            <a:r>
              <a:rPr lang="en-US" dirty="0" smtClean="0"/>
              <a:t> inferior (</a:t>
            </a:r>
            <a:r>
              <a:rPr lang="en-US" dirty="0" err="1" smtClean="0"/>
              <a:t>bawah</a:t>
            </a:r>
            <a:r>
              <a:rPr lang="en-US" dirty="0" smtClean="0"/>
              <a:t>)</a:t>
            </a:r>
          </a:p>
          <a:p>
            <a:r>
              <a:rPr lang="en-US" dirty="0" smtClean="0"/>
              <a:t>Vena </a:t>
            </a:r>
            <a:r>
              <a:rPr lang="en-US" dirty="0" err="1" smtClean="0"/>
              <a:t>pulmonalis</a:t>
            </a:r>
            <a:r>
              <a:rPr lang="en-US" dirty="0" smtClean="0"/>
              <a:t> 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Superior : </a:t>
            </a:r>
            <a:r>
              <a:rPr lang="en-US" dirty="0" err="1" smtClean="0"/>
              <a:t>dextra</a:t>
            </a:r>
            <a:r>
              <a:rPr lang="en-US" dirty="0" smtClean="0"/>
              <a:t>, </a:t>
            </a:r>
            <a:r>
              <a:rPr lang="en-US" dirty="0" err="1" smtClean="0"/>
              <a:t>sinistra</a:t>
            </a:r>
            <a:r>
              <a:rPr lang="en-US" dirty="0" smtClean="0"/>
              <a:t> 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Inferior   : </a:t>
            </a:r>
            <a:r>
              <a:rPr lang="en-US" dirty="0" err="1" smtClean="0"/>
              <a:t>dextra</a:t>
            </a:r>
            <a:r>
              <a:rPr lang="en-US" dirty="0" smtClean="0"/>
              <a:t>, </a:t>
            </a:r>
            <a:r>
              <a:rPr lang="en-US" dirty="0" err="1" smtClean="0"/>
              <a:t>sinistra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</a:rPr>
              <a:t>Vena </a:t>
            </a:r>
            <a:r>
              <a:rPr lang="en-US" dirty="0" err="1" smtClean="0">
                <a:solidFill>
                  <a:srgbClr val="0000FF"/>
                </a:solidFill>
              </a:rPr>
              <a:t>Cardiaca</a:t>
            </a:r>
            <a:r>
              <a:rPr lang="en-US" dirty="0" smtClean="0"/>
              <a:t> : </a:t>
            </a:r>
            <a:r>
              <a:rPr lang="en-US" dirty="0" err="1" smtClean="0"/>
              <a:t>pembuluh</a:t>
            </a:r>
            <a:r>
              <a:rPr lang="en-US" dirty="0" smtClean="0"/>
              <a:t> </a:t>
            </a:r>
            <a:r>
              <a:rPr lang="en-US" dirty="0" err="1" smtClean="0"/>
              <a:t>darah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nutrisi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926745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674</TotalTime>
  <Words>1057</Words>
  <Application>Microsoft Office PowerPoint</Application>
  <PresentationFormat>On-screen Show (4:3)</PresentationFormat>
  <Paragraphs>145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2" baseType="lpstr">
      <vt:lpstr>Savon</vt:lpstr>
      <vt:lpstr>Office Theme</vt:lpstr>
      <vt:lpstr>SISTEM PEREDARAN DARAH </vt:lpstr>
      <vt:lpstr>Pengertian </vt:lpstr>
      <vt:lpstr>Slide 3</vt:lpstr>
      <vt:lpstr>Jantung (cor ; bahasa latin)</vt:lpstr>
      <vt:lpstr>Slide 5</vt:lpstr>
      <vt:lpstr>4 Ruangan Jantung </vt:lpstr>
      <vt:lpstr>Slide 7</vt:lpstr>
      <vt:lpstr>Katub Jantung </vt:lpstr>
      <vt:lpstr>Arteri dan Vena di Jantung </vt:lpstr>
      <vt:lpstr>Slide 10</vt:lpstr>
      <vt:lpstr>Fungsi Jantung </vt:lpstr>
      <vt:lpstr>Darah </vt:lpstr>
      <vt:lpstr>Slide 13</vt:lpstr>
      <vt:lpstr>Jenis – jenis sel darah </vt:lpstr>
      <vt:lpstr>Slide 15</vt:lpstr>
      <vt:lpstr>Plasma Darah </vt:lpstr>
      <vt:lpstr>Sirkulasi dalam tubuh </vt:lpstr>
      <vt:lpstr>Proses Sirkulasi dalam Tubuh </vt:lpstr>
      <vt:lpstr>Slide 19</vt:lpstr>
      <vt:lpstr>Kelainan dan Penyakit Jantung </vt:lpstr>
      <vt:lpstr>Penyakit Jantung Koroner </vt:lpstr>
      <vt:lpstr>Slide 22</vt:lpstr>
      <vt:lpstr>Hipertensi </vt:lpstr>
      <vt:lpstr>Slide 24</vt:lpstr>
      <vt:lpstr>Slide 25</vt:lpstr>
      <vt:lpstr>Artersklerosis</vt:lpstr>
      <vt:lpstr>Slide 27</vt:lpstr>
      <vt:lpstr>Pengobatan </vt:lpstr>
      <vt:lpstr>Cara Prevensi Penyakit Jantung </vt:lpstr>
      <vt:lpstr>Slide 30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PEREDARAN DARAH </dc:title>
  <dc:creator>Liwen Margono</dc:creator>
  <cp:lastModifiedBy>Asus</cp:lastModifiedBy>
  <cp:revision>29</cp:revision>
  <dcterms:created xsi:type="dcterms:W3CDTF">2019-05-29T17:03:46Z</dcterms:created>
  <dcterms:modified xsi:type="dcterms:W3CDTF">2019-08-13T14:14:31Z</dcterms:modified>
</cp:coreProperties>
</file>